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24"/>
  </p:notesMasterIdLst>
  <p:sldIdLst>
    <p:sldId id="459" r:id="rId16"/>
    <p:sldId id="465" r:id="rId17"/>
    <p:sldId id="481" r:id="rId18"/>
    <p:sldId id="464" r:id="rId19"/>
    <p:sldId id="483" r:id="rId20"/>
    <p:sldId id="469" r:id="rId21"/>
    <p:sldId id="472" r:id="rId22"/>
    <p:sldId id="477" r:id="rId23"/>
  </p:sldIdLst>
  <p:sldSz cx="9144000" cy="5143500" type="screen16x9"/>
  <p:notesSz cx="6858000" cy="9926638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99CCFF"/>
    <a:srgbClr val="42FD39"/>
    <a:srgbClr val="0DF002"/>
    <a:srgbClr val="1AFD0F"/>
    <a:srgbClr val="00CC00"/>
    <a:srgbClr val="FFFFFF"/>
    <a:srgbClr val="CCCCFF"/>
    <a:srgbClr val="9999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86935" autoAdjust="0"/>
  </p:normalViewPr>
  <p:slideViewPr>
    <p:cSldViewPr snapToGrid="0" snapToObjects="1">
      <p:cViewPr varScale="1">
        <p:scale>
          <a:sx n="156" d="100"/>
          <a:sy n="156" d="100"/>
        </p:scale>
        <p:origin x="-480" y="-90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62"/>
            <a:ext cx="5486400" cy="4466987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51585" indent="-28907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6285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8800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81313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4382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006341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6885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31370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53506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53506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0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7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5"/>
            <a:ext cx="3049347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26"/>
            <a:ext cx="3049347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73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32" y="3586304"/>
            <a:ext cx="485979" cy="1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10" y="184179"/>
            <a:ext cx="1096846" cy="9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685" y="124933"/>
            <a:ext cx="8785625" cy="491813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/>
          <a:p>
            <a:pPr algn="ctr" eaLnBrk="0" hangingPunct="0"/>
            <a:endParaRPr lang="ru-RU" altLang="ru-RU" sz="1600" b="1" dirty="0">
              <a:solidFill>
                <a:srgbClr val="FFFFFF"/>
              </a:solidFill>
              <a:latin typeface="Trebuchet MS" pitchFamily="34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1361031" y="1557094"/>
            <a:ext cx="6402931" cy="124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О ПРАКТИКЕ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УРЕГУЛИРОВАНИЯ СПОРОВ В ДОСУДЕБНОМ ПОРЯДКЕ</a:t>
            </a: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44151"/>
            <a:ext cx="1155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1145" y="144151"/>
            <a:ext cx="3271644" cy="503122"/>
          </a:xfrm>
          <a:prstGeom prst="rect">
            <a:avLst/>
          </a:prstGeom>
        </p:spPr>
        <p:txBody>
          <a:bodyPr wrap="square" lIns="71536" tIns="35768" rIns="71536" bIns="35768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Реформа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контрольно-надзорной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деятельности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oup 2"/>
          <p:cNvGrpSpPr/>
          <p:nvPr/>
        </p:nvGrpSpPr>
        <p:grpSpPr>
          <a:xfrm>
            <a:off x="1259382" y="3084296"/>
            <a:ext cx="6874803" cy="1004015"/>
            <a:chOff x="-1357004" y="-1152910"/>
            <a:chExt cx="4196230" cy="1338687"/>
          </a:xfrm>
        </p:grpSpPr>
        <p:sp>
          <p:nvSpPr>
            <p:cNvPr id="16" name="TextBox 3"/>
            <p:cNvSpPr txBox="1"/>
            <p:nvPr/>
          </p:nvSpPr>
          <p:spPr>
            <a:xfrm>
              <a:off x="-1357004" y="-1152910"/>
              <a:ext cx="4186573" cy="1309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rebuchet MS" pitchFamily="34" charset="0"/>
                  <a:ea typeface="Helvetica Light"/>
                  <a:cs typeface="Helvetica Light"/>
                </a:rPr>
                <a:t>Докладчик: начальник отдела досудебного урегулирования налоговых споров Управления ФНС России 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ea typeface="Helvetica Light"/>
                <a:cs typeface="Helvetica Light"/>
              </a:endParaRPr>
            </a:p>
            <a:p>
              <a:pPr algn="ctr"/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rebuchet MS" pitchFamily="34" charset="0"/>
                  <a:ea typeface="Helvetica Light"/>
                  <a:cs typeface="Helvetica Light"/>
                </a:rPr>
                <a:t>по Ханты-Мансийскому автономному округу - Югре</a:t>
              </a:r>
            </a:p>
            <a:p>
              <a:pPr>
                <a:lnSpc>
                  <a:spcPts val="1900"/>
                </a:lnSpc>
              </a:pPr>
              <a:endParaRPr lang="en-US" sz="1900" spc="92" dirty="0">
                <a:solidFill>
                  <a:schemeClr val="tx2">
                    <a:lumMod val="75000"/>
                  </a:schemeClr>
                </a:solidFill>
                <a:latin typeface="Montserrat Classic Bold"/>
              </a:endParaRPr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-1347347" y="-158591"/>
              <a:ext cx="4186573" cy="344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ru-RU" sz="1600" b="1" dirty="0" smtClean="0">
                  <a:solidFill>
                    <a:srgbClr val="202020"/>
                  </a:solidFill>
                  <a:latin typeface="Montserrat Light"/>
                </a:rPr>
                <a:t>Плутаева Наталья Анатольевна</a:t>
              </a:r>
              <a:endParaRPr lang="en-US" sz="1600" b="1" dirty="0">
                <a:solidFill>
                  <a:srgbClr val="202020"/>
                </a:solidFill>
                <a:latin typeface="Montserrat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4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331616" y="355848"/>
            <a:ext cx="6414892" cy="876161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/>
          <a:p>
            <a:pPr marL="0" marR="0" lvl="0" indent="0" algn="ctr" defTabSz="7094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>
                <a:solidFill>
                  <a:srgbClr val="005AA9"/>
                </a:solidFill>
              </a:rPr>
              <a:t>Определение жалобы и апелляционной жалобы</a:t>
            </a:r>
            <a:br>
              <a:rPr lang="ru-RU" sz="1800" b="1" cap="all" dirty="0">
                <a:solidFill>
                  <a:srgbClr val="005AA9"/>
                </a:solidFill>
              </a:rPr>
            </a:br>
            <a:endParaRPr lang="ru-RU" sz="1800" b="1" cap="all" dirty="0">
              <a:solidFill>
                <a:srgbClr val="005AA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/>
              <a:t>2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14116" y="1635071"/>
            <a:ext cx="2786325" cy="90665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560" y="1146677"/>
            <a:ext cx="3572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>
                <a:solidFill>
                  <a:srgbClr val="1F497D"/>
                </a:solidFill>
              </a:rPr>
              <a:t>Жалоба </a:t>
            </a:r>
            <a:r>
              <a:rPr lang="ru-RU" sz="1500" dirty="0" smtClean="0">
                <a:solidFill>
                  <a:srgbClr val="1F497D"/>
                </a:solidFill>
              </a:rPr>
              <a:t>– </a:t>
            </a:r>
            <a:endParaRPr lang="en-US" sz="1500" dirty="0" smtClean="0">
              <a:solidFill>
                <a:srgbClr val="1F497D"/>
              </a:solidFill>
            </a:endParaRPr>
          </a:p>
          <a:p>
            <a:pPr lvl="0"/>
            <a:r>
              <a:rPr lang="ru-RU" sz="1500" dirty="0" smtClean="0">
                <a:solidFill>
                  <a:prstClr val="black"/>
                </a:solidFill>
              </a:rPr>
              <a:t>обращение </a:t>
            </a:r>
            <a:r>
              <a:rPr lang="ru-RU" sz="1500" dirty="0">
                <a:solidFill>
                  <a:prstClr val="black"/>
                </a:solidFill>
              </a:rPr>
              <a:t>лица в налоговый орган, предметом которого является обжалование вступивших в силу актов налогового органа ненормативного характера, действий или бездействия его должностных лиц, если, по мнению этого лица, обжалуемые акты, действия или бездействие должностных лиц налогового органа нарушают его </a:t>
            </a:r>
            <a:r>
              <a:rPr lang="ru-RU" sz="1500" dirty="0" smtClean="0">
                <a:solidFill>
                  <a:prstClr val="black"/>
                </a:solidFill>
              </a:rPr>
              <a:t>права</a:t>
            </a:r>
            <a:endParaRPr lang="ru-RU" sz="1500" dirty="0">
              <a:solidFill>
                <a:prstClr val="black"/>
              </a:solidFill>
            </a:endParaRPr>
          </a:p>
          <a:p>
            <a:pPr lvl="0"/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9234" y="1146677"/>
            <a:ext cx="35956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/>
                </a:solidFill>
              </a:rPr>
              <a:t>Апелляционная жалоба </a:t>
            </a:r>
            <a:r>
              <a:rPr lang="ru-RU" sz="1500" dirty="0">
                <a:solidFill>
                  <a:schemeClr val="tx2"/>
                </a:solidFill>
              </a:rPr>
              <a:t>- </a:t>
            </a:r>
            <a:r>
              <a:rPr lang="ru-RU" sz="1500" dirty="0"/>
              <a:t>обращение лица в налоговый орган, предметом которого является </a:t>
            </a:r>
            <a:r>
              <a:rPr lang="ru-RU" sz="1500" b="1" dirty="0">
                <a:solidFill>
                  <a:srgbClr val="FF0000"/>
                </a:solidFill>
              </a:rPr>
              <a:t>обжалование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FF0000"/>
                </a:solidFill>
              </a:rPr>
              <a:t>не вступившего в силу решения </a:t>
            </a:r>
            <a:r>
              <a:rPr lang="ru-RU" sz="1500" dirty="0"/>
              <a:t>налогового органа о привлечении к ответственности за совершение налогового правонарушения или решения об отказе в привлечении к ответственности за совершение налогового правонарушения, вынесенного в соответствии со статьей 101 Налогового </a:t>
            </a:r>
            <a:r>
              <a:rPr lang="ru-RU" sz="1500" dirty="0" smtClean="0"/>
              <a:t>кодекс</a:t>
            </a:r>
            <a:r>
              <a:rPr lang="ru-RU" sz="1500" dirty="0"/>
              <a:t>а</a:t>
            </a:r>
            <a:r>
              <a:rPr lang="ru-RU" sz="1500" dirty="0" smtClean="0"/>
              <a:t>, </a:t>
            </a:r>
            <a:r>
              <a:rPr lang="ru-RU" sz="1500" dirty="0"/>
              <a:t>если, по мнению этого лица, обжалуемое решение нарушает его права</a:t>
            </a:r>
          </a:p>
        </p:txBody>
      </p:sp>
      <p:sp>
        <p:nvSpPr>
          <p:cNvPr id="15" name="AutoShape 36"/>
          <p:cNvSpPr/>
          <p:nvPr/>
        </p:nvSpPr>
        <p:spPr>
          <a:xfrm rot="7866594">
            <a:off x="876215" y="1101442"/>
            <a:ext cx="552056" cy="623398"/>
          </a:xfrm>
          <a:prstGeom prst="line">
            <a:avLst/>
          </a:prstGeom>
          <a:ln w="19050" cap="rnd">
            <a:solidFill>
              <a:srgbClr val="040606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AutoShape 36"/>
          <p:cNvSpPr/>
          <p:nvPr/>
        </p:nvSpPr>
        <p:spPr>
          <a:xfrm rot="7866594">
            <a:off x="5188472" y="539498"/>
            <a:ext cx="1528808" cy="1747287"/>
          </a:xfrm>
          <a:prstGeom prst="line">
            <a:avLst/>
          </a:prstGeom>
          <a:ln w="19050" cap="rnd">
            <a:solidFill>
              <a:srgbClr val="040606"/>
            </a:solidFill>
            <a:prstDash val="sysDot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457189"/>
            <a:ext cx="7825390" cy="6328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+mn-lt"/>
                <a:ea typeface="+mn-ea"/>
                <a:cs typeface="+mn-cs"/>
              </a:rPr>
              <a:t>СРОКИ подачи жалобы</a:t>
            </a:r>
            <a:r>
              <a:rPr lang="ru-RU" sz="1800" dirty="0">
                <a:latin typeface="+mn-lt"/>
                <a:ea typeface="+mn-ea"/>
                <a:cs typeface="+mn-cs"/>
              </a:rPr>
              <a:t/>
            </a:r>
            <a:br>
              <a:rPr lang="ru-RU" sz="1800" dirty="0">
                <a:latin typeface="+mn-lt"/>
                <a:ea typeface="+mn-ea"/>
                <a:cs typeface="+mn-cs"/>
              </a:rPr>
            </a:br>
            <a:endParaRPr lang="ru-RU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/>
              <a:t>3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61" y="266505"/>
            <a:ext cx="973709" cy="647896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69261FEF-7183-BB40-888F-BF7777559445}"/>
              </a:ext>
            </a:extLst>
          </p:cNvPr>
          <p:cNvGrpSpPr/>
          <p:nvPr/>
        </p:nvGrpSpPr>
        <p:grpSpPr>
          <a:xfrm>
            <a:off x="728979" y="1073853"/>
            <a:ext cx="2110737" cy="3667863"/>
            <a:chOff x="912218" y="1844826"/>
            <a:chExt cx="3096344" cy="439248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273A4934-A969-F44C-93A3-05E3B71F2891}"/>
                </a:ext>
              </a:extLst>
            </p:cNvPr>
            <p:cNvSpPr/>
            <p:nvPr/>
          </p:nvSpPr>
          <p:spPr>
            <a:xfrm>
              <a:off x="912218" y="1892300"/>
              <a:ext cx="3096344" cy="434501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FE8F5"/>
                </a:gs>
              </a:gsLst>
              <a:lin ang="7200000" scaled="0"/>
            </a:gradFill>
            <a:ln w="19050">
              <a:noFill/>
            </a:ln>
            <a:effectLst>
              <a:outerShdw blurRad="419100" dist="139700" dir="2400000" sx="103000" sy="103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387EF28C-6F61-0945-A41A-F2A959CF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218" y="1844826"/>
              <a:ext cx="3096344" cy="1001226"/>
            </a:xfrm>
            <a:custGeom>
              <a:avLst/>
              <a:gdLst>
                <a:gd name="connsiteX0" fmla="*/ 0 w 3096344"/>
                <a:gd name="connsiteY0" fmla="*/ 0 h 1872207"/>
                <a:gd name="connsiteX1" fmla="*/ 3096344 w 3096344"/>
                <a:gd name="connsiteY1" fmla="*/ 0 h 1872207"/>
                <a:gd name="connsiteX2" fmla="*/ 3096344 w 3096344"/>
                <a:gd name="connsiteY2" fmla="*/ 713222 h 1872207"/>
                <a:gd name="connsiteX3" fmla="*/ 3096344 w 3096344"/>
                <a:gd name="connsiteY3" fmla="*/ 922799 h 1872207"/>
                <a:gd name="connsiteX4" fmla="*/ 3096344 w 3096344"/>
                <a:gd name="connsiteY4" fmla="*/ 1636022 h 1872207"/>
                <a:gd name="connsiteX5" fmla="*/ 1955388 w 3096344"/>
                <a:gd name="connsiteY5" fmla="*/ 1636022 h 1872207"/>
                <a:gd name="connsiteX6" fmla="*/ 1548172 w 3096344"/>
                <a:gd name="connsiteY6" fmla="*/ 1872207 h 1872207"/>
                <a:gd name="connsiteX7" fmla="*/ 1140956 w 3096344"/>
                <a:gd name="connsiteY7" fmla="*/ 1636022 h 1872207"/>
                <a:gd name="connsiteX8" fmla="*/ 0 w 3096344"/>
                <a:gd name="connsiteY8" fmla="*/ 1636022 h 1872207"/>
                <a:gd name="connsiteX9" fmla="*/ 0 w 3096344"/>
                <a:gd name="connsiteY9" fmla="*/ 922799 h 1872207"/>
                <a:gd name="connsiteX10" fmla="*/ 0 w 3096344"/>
                <a:gd name="connsiteY10" fmla="*/ 713222 h 1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344" h="1872207">
                  <a:moveTo>
                    <a:pt x="0" y="0"/>
                  </a:moveTo>
                  <a:lnTo>
                    <a:pt x="3096344" y="0"/>
                  </a:lnTo>
                  <a:lnTo>
                    <a:pt x="3096344" y="713222"/>
                  </a:lnTo>
                  <a:lnTo>
                    <a:pt x="3096344" y="922799"/>
                  </a:lnTo>
                  <a:lnTo>
                    <a:pt x="3096344" y="1636022"/>
                  </a:lnTo>
                  <a:lnTo>
                    <a:pt x="1955388" y="1636022"/>
                  </a:lnTo>
                  <a:lnTo>
                    <a:pt x="1548172" y="1872207"/>
                  </a:lnTo>
                  <a:lnTo>
                    <a:pt x="1140956" y="1636022"/>
                  </a:lnTo>
                  <a:lnTo>
                    <a:pt x="0" y="1636022"/>
                  </a:lnTo>
                  <a:lnTo>
                    <a:pt x="0" y="922799"/>
                  </a:lnTo>
                  <a:lnTo>
                    <a:pt x="0" y="713222"/>
                  </a:lnTo>
                  <a:close/>
                </a:path>
              </a:pathLst>
            </a:cu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90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435E1296-07C4-7946-9139-9001BFEF93E8}"/>
                </a:ext>
              </a:extLst>
            </p:cNvPr>
            <p:cNvSpPr/>
            <p:nvPr/>
          </p:nvSpPr>
          <p:spPr>
            <a:xfrm rot="5400000" flipH="1">
              <a:off x="2303367" y="2275932"/>
              <a:ext cx="306607" cy="605503"/>
            </a:xfrm>
            <a:custGeom>
              <a:avLst/>
              <a:gdLst>
                <a:gd name="connsiteX0" fmla="*/ 369669 w 585693"/>
                <a:gd name="connsiteY0" fmla="*/ 0 h 1297949"/>
                <a:gd name="connsiteX1" fmla="*/ 585693 w 585693"/>
                <a:gd name="connsiteY1" fmla="*/ 0 h 1297949"/>
                <a:gd name="connsiteX2" fmla="*/ 216024 w 585693"/>
                <a:gd name="connsiteY2" fmla="*/ 648975 h 1297949"/>
                <a:gd name="connsiteX3" fmla="*/ 585693 w 585693"/>
                <a:gd name="connsiteY3" fmla="*/ 1297949 h 1297949"/>
                <a:gd name="connsiteX4" fmla="*/ 369669 w 585693"/>
                <a:gd name="connsiteY4" fmla="*/ 1297949 h 1297949"/>
                <a:gd name="connsiteX5" fmla="*/ 0 w 585693"/>
                <a:gd name="connsiteY5" fmla="*/ 648975 h 12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693" h="1297949">
                  <a:moveTo>
                    <a:pt x="369669" y="0"/>
                  </a:moveTo>
                  <a:lnTo>
                    <a:pt x="585693" y="0"/>
                  </a:lnTo>
                  <a:lnTo>
                    <a:pt x="216024" y="648975"/>
                  </a:lnTo>
                  <a:lnTo>
                    <a:pt x="585693" y="1297949"/>
                  </a:lnTo>
                  <a:lnTo>
                    <a:pt x="369669" y="1297949"/>
                  </a:lnTo>
                  <a:lnTo>
                    <a:pt x="0" y="648975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69261FEF-7183-BB40-888F-BF7777559445}"/>
              </a:ext>
            </a:extLst>
          </p:cNvPr>
          <p:cNvGrpSpPr/>
          <p:nvPr/>
        </p:nvGrpSpPr>
        <p:grpSpPr>
          <a:xfrm>
            <a:off x="3362572" y="1073853"/>
            <a:ext cx="2293333" cy="3667863"/>
            <a:chOff x="912218" y="1844826"/>
            <a:chExt cx="3096344" cy="439248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273A4934-A969-F44C-93A3-05E3B71F2891}"/>
                </a:ext>
              </a:extLst>
            </p:cNvPr>
            <p:cNvSpPr/>
            <p:nvPr/>
          </p:nvSpPr>
          <p:spPr>
            <a:xfrm>
              <a:off x="912218" y="1892300"/>
              <a:ext cx="3096344" cy="434501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FE8F5"/>
                </a:gs>
              </a:gsLst>
              <a:lin ang="7200000" scaled="0"/>
            </a:gradFill>
            <a:ln w="19050">
              <a:noFill/>
            </a:ln>
            <a:effectLst>
              <a:outerShdw blurRad="419100" dist="139700" dir="2400000" sx="103000" sy="103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id="{387EF28C-6F61-0945-A41A-F2A959CF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218" y="1844826"/>
              <a:ext cx="3096344" cy="1001226"/>
            </a:xfrm>
            <a:custGeom>
              <a:avLst/>
              <a:gdLst>
                <a:gd name="connsiteX0" fmla="*/ 0 w 3096344"/>
                <a:gd name="connsiteY0" fmla="*/ 0 h 1872207"/>
                <a:gd name="connsiteX1" fmla="*/ 3096344 w 3096344"/>
                <a:gd name="connsiteY1" fmla="*/ 0 h 1872207"/>
                <a:gd name="connsiteX2" fmla="*/ 3096344 w 3096344"/>
                <a:gd name="connsiteY2" fmla="*/ 713222 h 1872207"/>
                <a:gd name="connsiteX3" fmla="*/ 3096344 w 3096344"/>
                <a:gd name="connsiteY3" fmla="*/ 922799 h 1872207"/>
                <a:gd name="connsiteX4" fmla="*/ 3096344 w 3096344"/>
                <a:gd name="connsiteY4" fmla="*/ 1636022 h 1872207"/>
                <a:gd name="connsiteX5" fmla="*/ 1955388 w 3096344"/>
                <a:gd name="connsiteY5" fmla="*/ 1636022 h 1872207"/>
                <a:gd name="connsiteX6" fmla="*/ 1548172 w 3096344"/>
                <a:gd name="connsiteY6" fmla="*/ 1872207 h 1872207"/>
                <a:gd name="connsiteX7" fmla="*/ 1140956 w 3096344"/>
                <a:gd name="connsiteY7" fmla="*/ 1636022 h 1872207"/>
                <a:gd name="connsiteX8" fmla="*/ 0 w 3096344"/>
                <a:gd name="connsiteY8" fmla="*/ 1636022 h 1872207"/>
                <a:gd name="connsiteX9" fmla="*/ 0 w 3096344"/>
                <a:gd name="connsiteY9" fmla="*/ 922799 h 1872207"/>
                <a:gd name="connsiteX10" fmla="*/ 0 w 3096344"/>
                <a:gd name="connsiteY10" fmla="*/ 713222 h 1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344" h="1872207">
                  <a:moveTo>
                    <a:pt x="0" y="0"/>
                  </a:moveTo>
                  <a:lnTo>
                    <a:pt x="3096344" y="0"/>
                  </a:lnTo>
                  <a:lnTo>
                    <a:pt x="3096344" y="713222"/>
                  </a:lnTo>
                  <a:lnTo>
                    <a:pt x="3096344" y="922799"/>
                  </a:lnTo>
                  <a:lnTo>
                    <a:pt x="3096344" y="1636022"/>
                  </a:lnTo>
                  <a:lnTo>
                    <a:pt x="1955388" y="1636022"/>
                  </a:lnTo>
                  <a:lnTo>
                    <a:pt x="1548172" y="1872207"/>
                  </a:lnTo>
                  <a:lnTo>
                    <a:pt x="1140956" y="1636022"/>
                  </a:lnTo>
                  <a:lnTo>
                    <a:pt x="0" y="1636022"/>
                  </a:lnTo>
                  <a:lnTo>
                    <a:pt x="0" y="922799"/>
                  </a:lnTo>
                  <a:lnTo>
                    <a:pt x="0" y="713222"/>
                  </a:lnTo>
                  <a:close/>
                </a:path>
              </a:pathLst>
            </a:cu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90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id="{435E1296-07C4-7946-9139-9001BFEF93E8}"/>
                </a:ext>
              </a:extLst>
            </p:cNvPr>
            <p:cNvSpPr/>
            <p:nvPr/>
          </p:nvSpPr>
          <p:spPr>
            <a:xfrm rot="5400000" flipH="1">
              <a:off x="2303367" y="2275932"/>
              <a:ext cx="306607" cy="605503"/>
            </a:xfrm>
            <a:custGeom>
              <a:avLst/>
              <a:gdLst>
                <a:gd name="connsiteX0" fmla="*/ 369669 w 585693"/>
                <a:gd name="connsiteY0" fmla="*/ 0 h 1297949"/>
                <a:gd name="connsiteX1" fmla="*/ 585693 w 585693"/>
                <a:gd name="connsiteY1" fmla="*/ 0 h 1297949"/>
                <a:gd name="connsiteX2" fmla="*/ 216024 w 585693"/>
                <a:gd name="connsiteY2" fmla="*/ 648975 h 1297949"/>
                <a:gd name="connsiteX3" fmla="*/ 585693 w 585693"/>
                <a:gd name="connsiteY3" fmla="*/ 1297949 h 1297949"/>
                <a:gd name="connsiteX4" fmla="*/ 369669 w 585693"/>
                <a:gd name="connsiteY4" fmla="*/ 1297949 h 1297949"/>
                <a:gd name="connsiteX5" fmla="*/ 0 w 585693"/>
                <a:gd name="connsiteY5" fmla="*/ 648975 h 12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693" h="1297949">
                  <a:moveTo>
                    <a:pt x="369669" y="0"/>
                  </a:moveTo>
                  <a:lnTo>
                    <a:pt x="585693" y="0"/>
                  </a:lnTo>
                  <a:lnTo>
                    <a:pt x="216024" y="648975"/>
                  </a:lnTo>
                  <a:lnTo>
                    <a:pt x="585693" y="1297949"/>
                  </a:lnTo>
                  <a:lnTo>
                    <a:pt x="369669" y="1297949"/>
                  </a:lnTo>
                  <a:lnTo>
                    <a:pt x="0" y="648975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69261FEF-7183-BB40-888F-BF7777559445}"/>
              </a:ext>
            </a:extLst>
          </p:cNvPr>
          <p:cNvGrpSpPr/>
          <p:nvPr/>
        </p:nvGrpSpPr>
        <p:grpSpPr>
          <a:xfrm>
            <a:off x="6083085" y="1049610"/>
            <a:ext cx="2240999" cy="3738503"/>
            <a:chOff x="912218" y="1844826"/>
            <a:chExt cx="3096344" cy="439248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273A4934-A969-F44C-93A3-05E3B71F2891}"/>
                </a:ext>
              </a:extLst>
            </p:cNvPr>
            <p:cNvSpPr/>
            <p:nvPr/>
          </p:nvSpPr>
          <p:spPr>
            <a:xfrm>
              <a:off x="912218" y="1892300"/>
              <a:ext cx="3096344" cy="434501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FE8F5"/>
                </a:gs>
              </a:gsLst>
              <a:lin ang="7200000" scaled="0"/>
            </a:gradFill>
            <a:ln w="19050">
              <a:noFill/>
            </a:ln>
            <a:effectLst>
              <a:outerShdw blurRad="419100" dist="139700" dir="2400000" sx="103000" sy="103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="" xmlns:a16="http://schemas.microsoft.com/office/drawing/2014/main" id="{387EF28C-6F61-0945-A41A-F2A959CF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218" y="1844826"/>
              <a:ext cx="3096344" cy="1001226"/>
            </a:xfrm>
            <a:custGeom>
              <a:avLst/>
              <a:gdLst>
                <a:gd name="connsiteX0" fmla="*/ 0 w 3096344"/>
                <a:gd name="connsiteY0" fmla="*/ 0 h 1872207"/>
                <a:gd name="connsiteX1" fmla="*/ 3096344 w 3096344"/>
                <a:gd name="connsiteY1" fmla="*/ 0 h 1872207"/>
                <a:gd name="connsiteX2" fmla="*/ 3096344 w 3096344"/>
                <a:gd name="connsiteY2" fmla="*/ 713222 h 1872207"/>
                <a:gd name="connsiteX3" fmla="*/ 3096344 w 3096344"/>
                <a:gd name="connsiteY3" fmla="*/ 922799 h 1872207"/>
                <a:gd name="connsiteX4" fmla="*/ 3096344 w 3096344"/>
                <a:gd name="connsiteY4" fmla="*/ 1636022 h 1872207"/>
                <a:gd name="connsiteX5" fmla="*/ 1955388 w 3096344"/>
                <a:gd name="connsiteY5" fmla="*/ 1636022 h 1872207"/>
                <a:gd name="connsiteX6" fmla="*/ 1548172 w 3096344"/>
                <a:gd name="connsiteY6" fmla="*/ 1872207 h 1872207"/>
                <a:gd name="connsiteX7" fmla="*/ 1140956 w 3096344"/>
                <a:gd name="connsiteY7" fmla="*/ 1636022 h 1872207"/>
                <a:gd name="connsiteX8" fmla="*/ 0 w 3096344"/>
                <a:gd name="connsiteY8" fmla="*/ 1636022 h 1872207"/>
                <a:gd name="connsiteX9" fmla="*/ 0 w 3096344"/>
                <a:gd name="connsiteY9" fmla="*/ 922799 h 1872207"/>
                <a:gd name="connsiteX10" fmla="*/ 0 w 3096344"/>
                <a:gd name="connsiteY10" fmla="*/ 713222 h 1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344" h="1872207">
                  <a:moveTo>
                    <a:pt x="0" y="0"/>
                  </a:moveTo>
                  <a:lnTo>
                    <a:pt x="3096344" y="0"/>
                  </a:lnTo>
                  <a:lnTo>
                    <a:pt x="3096344" y="713222"/>
                  </a:lnTo>
                  <a:lnTo>
                    <a:pt x="3096344" y="922799"/>
                  </a:lnTo>
                  <a:lnTo>
                    <a:pt x="3096344" y="1636022"/>
                  </a:lnTo>
                  <a:lnTo>
                    <a:pt x="1955388" y="1636022"/>
                  </a:lnTo>
                  <a:lnTo>
                    <a:pt x="1548172" y="1872207"/>
                  </a:lnTo>
                  <a:lnTo>
                    <a:pt x="1140956" y="1636022"/>
                  </a:lnTo>
                  <a:lnTo>
                    <a:pt x="0" y="1636022"/>
                  </a:lnTo>
                  <a:lnTo>
                    <a:pt x="0" y="922799"/>
                  </a:lnTo>
                  <a:lnTo>
                    <a:pt x="0" y="713222"/>
                  </a:lnTo>
                  <a:close/>
                </a:path>
              </a:pathLst>
            </a:cu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90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="" xmlns:a16="http://schemas.microsoft.com/office/drawing/2014/main" id="{435E1296-07C4-7946-9139-9001BFEF93E8}"/>
                </a:ext>
              </a:extLst>
            </p:cNvPr>
            <p:cNvSpPr/>
            <p:nvPr/>
          </p:nvSpPr>
          <p:spPr>
            <a:xfrm rot="5400000" flipH="1">
              <a:off x="2303367" y="2275932"/>
              <a:ext cx="306607" cy="605503"/>
            </a:xfrm>
            <a:custGeom>
              <a:avLst/>
              <a:gdLst>
                <a:gd name="connsiteX0" fmla="*/ 369669 w 585693"/>
                <a:gd name="connsiteY0" fmla="*/ 0 h 1297949"/>
                <a:gd name="connsiteX1" fmla="*/ 585693 w 585693"/>
                <a:gd name="connsiteY1" fmla="*/ 0 h 1297949"/>
                <a:gd name="connsiteX2" fmla="*/ 216024 w 585693"/>
                <a:gd name="connsiteY2" fmla="*/ 648975 h 1297949"/>
                <a:gd name="connsiteX3" fmla="*/ 585693 w 585693"/>
                <a:gd name="connsiteY3" fmla="*/ 1297949 h 1297949"/>
                <a:gd name="connsiteX4" fmla="*/ 369669 w 585693"/>
                <a:gd name="connsiteY4" fmla="*/ 1297949 h 1297949"/>
                <a:gd name="connsiteX5" fmla="*/ 0 w 585693"/>
                <a:gd name="connsiteY5" fmla="*/ 648975 h 12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693" h="1297949">
                  <a:moveTo>
                    <a:pt x="369669" y="0"/>
                  </a:moveTo>
                  <a:lnTo>
                    <a:pt x="585693" y="0"/>
                  </a:lnTo>
                  <a:lnTo>
                    <a:pt x="216024" y="648975"/>
                  </a:lnTo>
                  <a:lnTo>
                    <a:pt x="585693" y="1297949"/>
                  </a:lnTo>
                  <a:lnTo>
                    <a:pt x="369669" y="1297949"/>
                  </a:lnTo>
                  <a:lnTo>
                    <a:pt x="0" y="648975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728979" y="1963315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 месяц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дня получения решения по налоговой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проверке)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920" y="1171931"/>
            <a:ext cx="1943783" cy="24945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Апелляционная жалоба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Текст 15">
            <a:extLst>
              <a:ext uri="{FF2B5EF4-FFF2-40B4-BE49-F238E27FC236}">
                <a16:creationId xmlns="" xmlns:a16="http://schemas.microsoft.com/office/drawing/2014/main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676861" y="2845611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алоба подается на</a:t>
            </a: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вступившее </a:t>
            </a: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законную силу решение о привлечении (об отказе в привлечении) к ответственности за совершение налогового правонарушения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5168" y="1086968"/>
            <a:ext cx="1943783" cy="24945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Жалоба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3461690" y="1963316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 год </a:t>
            </a: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дня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вынесения обжалуемого решения)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Текст 15">
            <a:extLst>
              <a:ext uri="{FF2B5EF4-FFF2-40B4-BE49-F238E27FC236}">
                <a16:creationId xmlns="" xmlns:a16="http://schemas.microsoft.com/office/drawing/2014/main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3450906" y="2847186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алоба подается на </a:t>
            </a:r>
            <a:r>
              <a:rPr lang="ru-RU" sz="12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вступившее</a:t>
            </a: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законную силу решение о привлечении (об отказе в привлечении) к ответственности за совершение налогового правонарушения, которое не было обжаловано в апелляционном порядке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9000" y="1171931"/>
            <a:ext cx="1943783" cy="24945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Жалоба на иные акты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Текст 15">
            <a:extLst>
              <a:ext uri="{FF2B5EF4-FFF2-40B4-BE49-F238E27FC236}">
                <a16:creationId xmlns="" xmlns:a16="http://schemas.microsoft.com/office/drawing/2014/main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6156359" y="1963316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 год </a:t>
            </a: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дня, когда лицо узнало или должно было узнать о нарушении своих прав)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6145522" y="2849437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алоба подается на иные акты налоговых органов, действия (бездействие) должностных лиц налогового органа, а также решения, принятые по ст. 101.4 Налогового кодекса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Шестиугольник 70">
            <a:extLst>
              <a:ext uri="{FF2B5EF4-FFF2-40B4-BE49-F238E27FC236}">
                <a16:creationId xmlns="" xmlns:a16="http://schemas.microsoft.com/office/drawing/2014/main" id="{A10F4B12-F5C5-3141-A990-AC3E4E07D686}"/>
              </a:ext>
            </a:extLst>
          </p:cNvPr>
          <p:cNvSpPr/>
          <p:nvPr/>
        </p:nvSpPr>
        <p:spPr>
          <a:xfrm>
            <a:off x="6768923" y="2723983"/>
            <a:ext cx="1499129" cy="1292351"/>
          </a:xfrm>
          <a:prstGeom prst="hexagon">
            <a:avLst>
              <a:gd name="adj" fmla="val 28481"/>
              <a:gd name="vf" fmla="val 115470"/>
            </a:avLst>
          </a:prstGeom>
          <a:noFill/>
          <a:ln w="19050">
            <a:gradFill>
              <a:gsLst>
                <a:gs pos="0">
                  <a:srgbClr val="00CEFF">
                    <a:lumMod val="39000"/>
                    <a:lumOff val="61000"/>
                  </a:srgbClr>
                </a:gs>
                <a:gs pos="84000">
                  <a:srgbClr val="00CEFF">
                    <a:alpha val="0"/>
                  </a:srgbClr>
                </a:gs>
                <a:gs pos="45000">
                  <a:srgbClr val="C8D1FF"/>
                </a:gs>
                <a:gs pos="16000">
                  <a:srgbClr val="2F60F6"/>
                </a:gs>
                <a:gs pos="61000">
                  <a:srgbClr val="384AF4">
                    <a:alpha val="0"/>
                  </a:srgbClr>
                </a:gs>
                <a:gs pos="100000">
                  <a:srgbClr val="00CEFF">
                    <a:lumMod val="22000"/>
                    <a:lumOff val="78000"/>
                    <a:alpha val="0"/>
                  </a:srgbClr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A4E1382A-515E-7A42-A4A4-21FBE60D30A2}"/>
              </a:ext>
            </a:extLst>
          </p:cNvPr>
          <p:cNvGrpSpPr/>
          <p:nvPr/>
        </p:nvGrpSpPr>
        <p:grpSpPr>
          <a:xfrm>
            <a:off x="4919348" y="2589285"/>
            <a:ext cx="1499129" cy="1293089"/>
            <a:chOff x="5961230" y="1995234"/>
            <a:chExt cx="1999098" cy="1724342"/>
          </a:xfrm>
        </p:grpSpPr>
        <p:sp>
          <p:nvSpPr>
            <p:cNvPr id="65" name="Шестиугольник 64">
              <a:extLst>
                <a:ext uri="{FF2B5EF4-FFF2-40B4-BE49-F238E27FC236}">
                  <a16:creationId xmlns="" xmlns:a16="http://schemas.microsoft.com/office/drawing/2014/main" id="{0E3A04AE-9F94-D547-9020-371AB741F18B}"/>
                </a:ext>
              </a:extLst>
            </p:cNvPr>
            <p:cNvSpPr/>
            <p:nvPr/>
          </p:nvSpPr>
          <p:spPr>
            <a:xfrm>
              <a:off x="5961230" y="1995234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noFill/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4000">
                    <a:srgbClr val="00CEFF">
                      <a:alpha val="0"/>
                    </a:srgbClr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0"/>
                    </a:srgbClr>
                  </a:gs>
                  <a:gs pos="100000">
                    <a:srgbClr val="00CEFF">
                      <a:lumMod val="22000"/>
                      <a:lumOff val="78000"/>
                      <a:alpha val="0"/>
                    </a:srgbClr>
                  </a:gs>
                </a:gsLst>
                <a:lin ang="19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66" name="Треугольник 53">
              <a:extLst>
                <a:ext uri="{FF2B5EF4-FFF2-40B4-BE49-F238E27FC236}">
                  <a16:creationId xmlns="" xmlns:a16="http://schemas.microsoft.com/office/drawing/2014/main" id="{E3FB81A1-C3EA-2D47-BC06-9D58D473AF52}"/>
                </a:ext>
              </a:extLst>
            </p:cNvPr>
            <p:cNvSpPr/>
            <p:nvPr/>
          </p:nvSpPr>
          <p:spPr>
            <a:xfrm>
              <a:off x="6831021" y="3537832"/>
              <a:ext cx="272616" cy="181744"/>
            </a:xfrm>
            <a:prstGeom prst="triangle">
              <a:avLst/>
            </a:prstGeom>
            <a:solidFill>
              <a:srgbClr val="384AF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4414" y="252165"/>
            <a:ext cx="6786935" cy="671974"/>
          </a:xfrm>
        </p:spPr>
        <p:txBody>
          <a:bodyPr rtlCol="0" anchor="ctr">
            <a:noAutofit/>
          </a:bodyPr>
          <a:lstStyle/>
          <a:p>
            <a:pPr algn="ctr" defTabSz="709487">
              <a:lnSpc>
                <a:spcPct val="100000"/>
              </a:lnSpc>
              <a:defRPr/>
            </a:pPr>
            <a:r>
              <a:rPr lang="ru-RU" sz="1224" dirty="0"/>
              <a:t/>
            </a:r>
            <a:br>
              <a:rPr lang="ru-RU" sz="1224" dirty="0"/>
            </a:br>
            <a:r>
              <a:rPr lang="ru-RU" sz="1224" dirty="0" smtClean="0"/>
              <a:t/>
            </a:r>
            <a:br>
              <a:rPr lang="ru-RU" sz="1224" dirty="0" smtClean="0"/>
            </a:br>
            <a:r>
              <a:rPr lang="ru-RU" sz="1224" dirty="0"/>
              <a:t/>
            </a:r>
            <a:br>
              <a:rPr lang="ru-RU" sz="1224" dirty="0"/>
            </a:br>
            <a:r>
              <a:rPr lang="ru-RU" sz="2200" dirty="0" smtClean="0"/>
              <a:t>Способы подачи жалобы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67114" y="3522255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912"/>
            <a:ext cx="1187865" cy="753722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/>
              <a:t>4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8471" y="4018512"/>
            <a:ext cx="6549588" cy="107133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cap="all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Жалоба подписывается лицом, которое заявляет о нарушении его прав,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cap="all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или его представителем, полномочия которого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cap="all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должны быть документально подтверждены</a:t>
            </a:r>
          </a:p>
        </p:txBody>
      </p:sp>
      <p:pic>
        <p:nvPicPr>
          <p:cNvPr id="17" name="Рисунок 16" descr="1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3877" y="793629"/>
            <a:ext cx="705454" cy="7054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23839B74-212F-F848-A49D-0189E8E319C4}"/>
              </a:ext>
            </a:extLst>
          </p:cNvPr>
          <p:cNvGrpSpPr/>
          <p:nvPr/>
        </p:nvGrpSpPr>
        <p:grpSpPr>
          <a:xfrm>
            <a:off x="1187865" y="1804272"/>
            <a:ext cx="1722316" cy="1416217"/>
            <a:chOff x="1416274" y="2852936"/>
            <a:chExt cx="1999098" cy="1723359"/>
          </a:xfrm>
        </p:grpSpPr>
        <p:sp>
          <p:nvSpPr>
            <p:cNvPr id="49" name="Шестиугольник 48">
              <a:extLst>
                <a:ext uri="{FF2B5EF4-FFF2-40B4-BE49-F238E27FC236}">
                  <a16:creationId xmlns="" xmlns:a16="http://schemas.microsoft.com/office/drawing/2014/main" id="{8462E2B6-8AD5-0444-98E1-00B7A5A9360C}"/>
                </a:ext>
              </a:extLst>
            </p:cNvPr>
            <p:cNvSpPr/>
            <p:nvPr/>
          </p:nvSpPr>
          <p:spPr>
            <a:xfrm>
              <a:off x="1416274" y="2852936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0">
                  <a:srgbClr val="36BEFF">
                    <a:alpha val="20000"/>
                  </a:srgbClr>
                </a:gs>
                <a:gs pos="95000">
                  <a:srgbClr val="36BEFF">
                    <a:alpha val="0"/>
                  </a:srgbClr>
                </a:gs>
              </a:gsLst>
              <a:lin ang="180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50" name="Шестиугольник 49">
              <a:extLst>
                <a:ext uri="{FF2B5EF4-FFF2-40B4-BE49-F238E27FC236}">
                  <a16:creationId xmlns="" xmlns:a16="http://schemas.microsoft.com/office/drawing/2014/main" id="{81CC8936-B661-1C4D-97D2-213B65476412}"/>
                </a:ext>
              </a:extLst>
            </p:cNvPr>
            <p:cNvSpPr/>
            <p:nvPr/>
          </p:nvSpPr>
          <p:spPr>
            <a:xfrm>
              <a:off x="1512274" y="2935694"/>
              <a:ext cx="1807098" cy="1557842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84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FF120135-2158-1547-A7FF-E07FEFD078F1}"/>
              </a:ext>
            </a:extLst>
          </p:cNvPr>
          <p:cNvGrpSpPr/>
          <p:nvPr/>
        </p:nvGrpSpPr>
        <p:grpSpPr>
          <a:xfrm>
            <a:off x="3840554" y="2360364"/>
            <a:ext cx="1499129" cy="1292351"/>
            <a:chOff x="2928442" y="3717032"/>
            <a:chExt cx="1999098" cy="1723359"/>
          </a:xfrm>
        </p:grpSpPr>
        <p:sp>
          <p:nvSpPr>
            <p:cNvPr id="52" name="Шестиугольник 51">
              <a:extLst>
                <a:ext uri="{FF2B5EF4-FFF2-40B4-BE49-F238E27FC236}">
                  <a16:creationId xmlns="" xmlns:a16="http://schemas.microsoft.com/office/drawing/2014/main" id="{E115CE1D-5609-A649-B653-D3EF5FD5AC3C}"/>
                </a:ext>
              </a:extLst>
            </p:cNvPr>
            <p:cNvSpPr/>
            <p:nvPr/>
          </p:nvSpPr>
          <p:spPr>
            <a:xfrm>
              <a:off x="2928442" y="3717032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0">
                  <a:srgbClr val="36BEFF">
                    <a:alpha val="20000"/>
                  </a:srgbClr>
                </a:gs>
                <a:gs pos="95000">
                  <a:srgbClr val="36BEFF">
                    <a:alpha val="0"/>
                  </a:srgbClr>
                </a:gs>
              </a:gsLst>
              <a:lin ang="180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53" name="Шестиугольник 52">
              <a:extLst>
                <a:ext uri="{FF2B5EF4-FFF2-40B4-BE49-F238E27FC236}">
                  <a16:creationId xmlns="" xmlns:a16="http://schemas.microsoft.com/office/drawing/2014/main" id="{E89DA7DE-E857-3D49-BE6A-BBC7AF034144}"/>
                </a:ext>
              </a:extLst>
            </p:cNvPr>
            <p:cNvSpPr/>
            <p:nvPr/>
          </p:nvSpPr>
          <p:spPr>
            <a:xfrm>
              <a:off x="3024442" y="3799790"/>
              <a:ext cx="1807098" cy="1557842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84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DC50C02A-CB5F-8D4C-A201-77738F9511ED}"/>
              </a:ext>
            </a:extLst>
          </p:cNvPr>
          <p:cNvGrpSpPr/>
          <p:nvPr/>
        </p:nvGrpSpPr>
        <p:grpSpPr>
          <a:xfrm>
            <a:off x="1306962" y="2845098"/>
            <a:ext cx="1499129" cy="1292351"/>
            <a:chOff x="1416274" y="4581128"/>
            <a:chExt cx="1999098" cy="1723359"/>
          </a:xfrm>
        </p:grpSpPr>
        <p:sp>
          <p:nvSpPr>
            <p:cNvPr id="55" name="Шестиугольник 54">
              <a:extLst>
                <a:ext uri="{FF2B5EF4-FFF2-40B4-BE49-F238E27FC236}">
                  <a16:creationId xmlns="" xmlns:a16="http://schemas.microsoft.com/office/drawing/2014/main" id="{F6E99367-A29F-F34F-8063-471966DDCDD3}"/>
                </a:ext>
              </a:extLst>
            </p:cNvPr>
            <p:cNvSpPr/>
            <p:nvPr/>
          </p:nvSpPr>
          <p:spPr>
            <a:xfrm rot="10800000">
              <a:off x="1416274" y="4581128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noFill/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4000">
                    <a:srgbClr val="00CEFF">
                      <a:alpha val="0"/>
                    </a:srgbClr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0"/>
                    </a:srgbClr>
                  </a:gs>
                  <a:gs pos="100000">
                    <a:srgbClr val="00CEFF">
                      <a:lumMod val="22000"/>
                      <a:lumOff val="78000"/>
                      <a:alpha val="0"/>
                    </a:srgbClr>
                  </a:gs>
                </a:gsLst>
                <a:lin ang="18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56" name="Треугольник 47">
              <a:extLst>
                <a:ext uri="{FF2B5EF4-FFF2-40B4-BE49-F238E27FC236}">
                  <a16:creationId xmlns="" xmlns:a16="http://schemas.microsoft.com/office/drawing/2014/main" id="{359D5FA8-5404-DC48-A76E-15A2C1627F92}"/>
                </a:ext>
              </a:extLst>
            </p:cNvPr>
            <p:cNvSpPr/>
            <p:nvPr/>
          </p:nvSpPr>
          <p:spPr>
            <a:xfrm rot="14400000">
              <a:off x="2957365" y="4978530"/>
              <a:ext cx="272616" cy="181744"/>
            </a:xfrm>
            <a:prstGeom prst="triangle">
              <a:avLst/>
            </a:prstGeom>
            <a:solidFill>
              <a:srgbClr val="384AF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8F07C2ED-68FB-C841-BB10-10A8C16D9D7D}"/>
              </a:ext>
            </a:extLst>
          </p:cNvPr>
          <p:cNvGrpSpPr/>
          <p:nvPr/>
        </p:nvGrpSpPr>
        <p:grpSpPr>
          <a:xfrm>
            <a:off x="2625478" y="1298206"/>
            <a:ext cx="1797787" cy="1524728"/>
            <a:chOff x="4440610" y="2852936"/>
            <a:chExt cx="1999098" cy="1723359"/>
          </a:xfrm>
        </p:grpSpPr>
        <p:sp>
          <p:nvSpPr>
            <p:cNvPr id="60" name="Шестиугольник 59">
              <a:extLst>
                <a:ext uri="{FF2B5EF4-FFF2-40B4-BE49-F238E27FC236}">
                  <a16:creationId xmlns="" xmlns:a16="http://schemas.microsoft.com/office/drawing/2014/main" id="{449902EA-4073-204E-A9C4-0392AEB99AAF}"/>
                </a:ext>
              </a:extLst>
            </p:cNvPr>
            <p:cNvSpPr/>
            <p:nvPr/>
          </p:nvSpPr>
          <p:spPr>
            <a:xfrm>
              <a:off x="4536610" y="2935694"/>
              <a:ext cx="1807098" cy="1557842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84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59" name="Шестиугольник 58">
              <a:extLst>
                <a:ext uri="{FF2B5EF4-FFF2-40B4-BE49-F238E27FC236}">
                  <a16:creationId xmlns="" xmlns:a16="http://schemas.microsoft.com/office/drawing/2014/main" id="{C9BE7856-4264-C146-A369-B538AE8237F9}"/>
                </a:ext>
              </a:extLst>
            </p:cNvPr>
            <p:cNvSpPr/>
            <p:nvPr/>
          </p:nvSpPr>
          <p:spPr>
            <a:xfrm>
              <a:off x="4440610" y="2852936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0">
                  <a:srgbClr val="36BEFF">
                    <a:alpha val="20000"/>
                  </a:srgbClr>
                </a:gs>
                <a:gs pos="95000">
                  <a:srgbClr val="36BEFF">
                    <a:alpha val="0"/>
                  </a:srgbClr>
                </a:gs>
              </a:gsLst>
              <a:lin ang="180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574D42FD-1302-3948-B00A-8065232D86EE}"/>
              </a:ext>
            </a:extLst>
          </p:cNvPr>
          <p:cNvGrpSpPr/>
          <p:nvPr/>
        </p:nvGrpSpPr>
        <p:grpSpPr>
          <a:xfrm>
            <a:off x="5588050" y="2155907"/>
            <a:ext cx="1499129" cy="1292351"/>
            <a:chOff x="5952778" y="3717032"/>
            <a:chExt cx="1999098" cy="1723359"/>
          </a:xfrm>
        </p:grpSpPr>
        <p:sp>
          <p:nvSpPr>
            <p:cNvPr id="62" name="Шестиугольник 61">
              <a:extLst>
                <a:ext uri="{FF2B5EF4-FFF2-40B4-BE49-F238E27FC236}">
                  <a16:creationId xmlns="" xmlns:a16="http://schemas.microsoft.com/office/drawing/2014/main" id="{3D6059DA-42E0-114B-8196-A658C21BECCC}"/>
                </a:ext>
              </a:extLst>
            </p:cNvPr>
            <p:cNvSpPr/>
            <p:nvPr/>
          </p:nvSpPr>
          <p:spPr>
            <a:xfrm>
              <a:off x="5952778" y="3717032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0">
                  <a:srgbClr val="36BEFF">
                    <a:alpha val="20000"/>
                  </a:srgbClr>
                </a:gs>
                <a:gs pos="95000">
                  <a:srgbClr val="36BEFF">
                    <a:alpha val="0"/>
                  </a:srgbClr>
                </a:gs>
              </a:gsLst>
              <a:lin ang="180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63" name="Шестиугольник 62">
              <a:extLst>
                <a:ext uri="{FF2B5EF4-FFF2-40B4-BE49-F238E27FC236}">
                  <a16:creationId xmlns="" xmlns:a16="http://schemas.microsoft.com/office/drawing/2014/main" id="{B4F2E5F7-B891-A247-84E1-E73D28784B3B}"/>
                </a:ext>
              </a:extLst>
            </p:cNvPr>
            <p:cNvSpPr/>
            <p:nvPr/>
          </p:nvSpPr>
          <p:spPr>
            <a:xfrm>
              <a:off x="6048778" y="3799790"/>
              <a:ext cx="1807098" cy="1557842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84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1E6D258E-68CB-DE48-8BE9-B7818FECAADC}"/>
              </a:ext>
            </a:extLst>
          </p:cNvPr>
          <p:cNvGrpSpPr/>
          <p:nvPr/>
        </p:nvGrpSpPr>
        <p:grpSpPr>
          <a:xfrm>
            <a:off x="4614116" y="1220030"/>
            <a:ext cx="1499129" cy="1292351"/>
            <a:chOff x="7464946" y="2852936"/>
            <a:chExt cx="1999098" cy="1723359"/>
          </a:xfrm>
        </p:grpSpPr>
        <p:sp>
          <p:nvSpPr>
            <p:cNvPr id="68" name="Шестиугольник 67">
              <a:extLst>
                <a:ext uri="{FF2B5EF4-FFF2-40B4-BE49-F238E27FC236}">
                  <a16:creationId xmlns="" xmlns:a16="http://schemas.microsoft.com/office/drawing/2014/main" id="{D6AC03C3-011A-844E-88EC-9818BF0D8CF3}"/>
                </a:ext>
              </a:extLst>
            </p:cNvPr>
            <p:cNvSpPr/>
            <p:nvPr/>
          </p:nvSpPr>
          <p:spPr>
            <a:xfrm>
              <a:off x="7464946" y="2852936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0">
                  <a:srgbClr val="36BEFF">
                    <a:alpha val="20000"/>
                  </a:srgbClr>
                </a:gs>
                <a:gs pos="95000">
                  <a:srgbClr val="36BEFF">
                    <a:alpha val="0"/>
                  </a:srgbClr>
                </a:gs>
              </a:gsLst>
              <a:lin ang="180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69" name="Шестиугольник 68">
              <a:extLst>
                <a:ext uri="{FF2B5EF4-FFF2-40B4-BE49-F238E27FC236}">
                  <a16:creationId xmlns="" xmlns:a16="http://schemas.microsoft.com/office/drawing/2014/main" id="{7C5842A1-E140-3A44-AC2E-8C1F22957933}"/>
                </a:ext>
              </a:extLst>
            </p:cNvPr>
            <p:cNvSpPr/>
            <p:nvPr/>
          </p:nvSpPr>
          <p:spPr>
            <a:xfrm>
              <a:off x="7560946" y="2935694"/>
              <a:ext cx="1807098" cy="1557842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84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sp>
        <p:nvSpPr>
          <p:cNvPr id="70" name="Треугольник 55">
            <a:extLst>
              <a:ext uri="{FF2B5EF4-FFF2-40B4-BE49-F238E27FC236}">
                <a16:creationId xmlns="" xmlns:a16="http://schemas.microsoft.com/office/drawing/2014/main" id="{378566EF-B2DE-B14B-9365-8319084E04EB}"/>
              </a:ext>
            </a:extLst>
          </p:cNvPr>
          <p:cNvSpPr/>
          <p:nvPr/>
        </p:nvSpPr>
        <p:spPr>
          <a:xfrm rot="10800000">
            <a:off x="3636118" y="2822934"/>
            <a:ext cx="204436" cy="136290"/>
          </a:xfrm>
          <a:prstGeom prst="triangle">
            <a:avLst/>
          </a:prstGeom>
          <a:solidFill>
            <a:srgbClr val="384A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/>
            <a:endParaRPr lang="ru-RU" dirty="0"/>
          </a:p>
        </p:txBody>
      </p: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F264E74A-A651-B349-98FB-F16A701E9E60}"/>
              </a:ext>
            </a:extLst>
          </p:cNvPr>
          <p:cNvGrpSpPr/>
          <p:nvPr/>
        </p:nvGrpSpPr>
        <p:grpSpPr>
          <a:xfrm>
            <a:off x="251943" y="885742"/>
            <a:ext cx="1499129" cy="1292351"/>
            <a:chOff x="-95894" y="1988840"/>
            <a:chExt cx="1999098" cy="1723359"/>
          </a:xfrm>
        </p:grpSpPr>
        <p:sp>
          <p:nvSpPr>
            <p:cNvPr id="74" name="Шестиугольник 73">
              <a:extLst>
                <a:ext uri="{FF2B5EF4-FFF2-40B4-BE49-F238E27FC236}">
                  <a16:creationId xmlns="" xmlns:a16="http://schemas.microsoft.com/office/drawing/2014/main" id="{D17E41F7-B791-1A43-B0CA-6C63DB9871C2}"/>
                </a:ext>
              </a:extLst>
            </p:cNvPr>
            <p:cNvSpPr/>
            <p:nvPr/>
          </p:nvSpPr>
          <p:spPr>
            <a:xfrm rot="10800000">
              <a:off x="-95894" y="1988840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noFill/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4000">
                    <a:srgbClr val="00CEFF">
                      <a:alpha val="0"/>
                    </a:srgbClr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0"/>
                    </a:srgbClr>
                  </a:gs>
                  <a:gs pos="100000">
                    <a:srgbClr val="00CEFF">
                      <a:lumMod val="22000"/>
                      <a:lumOff val="78000"/>
                      <a:alpha val="0"/>
                    </a:srgbClr>
                  </a:gs>
                </a:gsLst>
                <a:lin ang="3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75" name="Треугольник 2">
              <a:extLst>
                <a:ext uri="{FF2B5EF4-FFF2-40B4-BE49-F238E27FC236}">
                  <a16:creationId xmlns="" xmlns:a16="http://schemas.microsoft.com/office/drawing/2014/main" id="{52E07257-967D-F54B-B46E-8483C38EFB5F}"/>
                </a:ext>
              </a:extLst>
            </p:cNvPr>
            <p:cNvSpPr/>
            <p:nvPr/>
          </p:nvSpPr>
          <p:spPr>
            <a:xfrm rot="18000000">
              <a:off x="1447846" y="3145967"/>
              <a:ext cx="272616" cy="181744"/>
            </a:xfrm>
            <a:prstGeom prst="triangle">
              <a:avLst/>
            </a:prstGeom>
            <a:solidFill>
              <a:srgbClr val="384AF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sp>
        <p:nvSpPr>
          <p:cNvPr id="76" name="Текст 15">
            <a:extLst>
              <a:ext uri="{FF2B5EF4-FFF2-40B4-BE49-F238E27FC236}">
                <a16:creationId xmlns="" xmlns:a16="http://schemas.microsoft.com/office/drawing/2014/main" id="{662202C0-1C62-E443-9735-2F2A69EE8FCC}"/>
              </a:ext>
            </a:extLst>
          </p:cNvPr>
          <p:cNvSpPr txBox="1">
            <a:spLocks/>
          </p:cNvSpPr>
          <p:nvPr/>
        </p:nvSpPr>
        <p:spPr>
          <a:xfrm>
            <a:off x="2760466" y="1732047"/>
            <a:ext cx="1576467" cy="446221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ТКС</a:t>
            </a:r>
            <a:r>
              <a:rPr lang="ru-RU" sz="1700" b="1" dirty="0">
                <a:solidFill>
                  <a:srgbClr val="005AA9"/>
                </a:solidFill>
                <a:latin typeface="Calibri"/>
              </a:rPr>
              <a:t> </a:t>
            </a:r>
            <a:endParaRPr lang="ru-RU" sz="1700" b="1" dirty="0" smtClean="0">
              <a:solidFill>
                <a:srgbClr val="005AA9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5AA9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(645-Приказ*)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Текст 15">
            <a:extLst>
              <a:ext uri="{FF2B5EF4-FFF2-40B4-BE49-F238E27FC236}">
                <a16:creationId xmlns="" xmlns:a16="http://schemas.microsoft.com/office/drawing/2014/main" id="{662202C0-1C62-E443-9735-2F2A69EE8FCC}"/>
              </a:ext>
            </a:extLst>
          </p:cNvPr>
          <p:cNvSpPr txBox="1">
            <a:spLocks/>
          </p:cNvSpPr>
          <p:nvPr/>
        </p:nvSpPr>
        <p:spPr>
          <a:xfrm>
            <a:off x="3988804" y="2762780"/>
            <a:ext cx="1156620" cy="446221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почте</a:t>
            </a:r>
            <a:endParaRPr lang="ru-RU" sz="17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Текст 15">
            <a:extLst>
              <a:ext uri="{FF2B5EF4-FFF2-40B4-BE49-F238E27FC236}">
                <a16:creationId xmlns="" xmlns:a16="http://schemas.microsoft.com/office/drawing/2014/main" id="{662202C0-1C62-E443-9735-2F2A69EE8FCC}"/>
              </a:ext>
            </a:extLst>
          </p:cNvPr>
          <p:cNvSpPr txBox="1">
            <a:spLocks/>
          </p:cNvSpPr>
          <p:nvPr/>
        </p:nvSpPr>
        <p:spPr>
          <a:xfrm>
            <a:off x="1468858" y="2227208"/>
            <a:ext cx="1156620" cy="446221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</a:t>
            </a:r>
            <a:endParaRPr lang="ru-RU" sz="17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F264E74A-A651-B349-98FB-F16A701E9E60}"/>
              </a:ext>
            </a:extLst>
          </p:cNvPr>
          <p:cNvGrpSpPr/>
          <p:nvPr/>
        </p:nvGrpSpPr>
        <p:grpSpPr>
          <a:xfrm rot="7298636">
            <a:off x="5789252" y="654158"/>
            <a:ext cx="1258451" cy="1255862"/>
            <a:chOff x="-95894" y="1988840"/>
            <a:chExt cx="1999098" cy="1723359"/>
          </a:xfrm>
        </p:grpSpPr>
        <p:sp>
          <p:nvSpPr>
            <p:cNvPr id="80" name="Шестиугольник 79">
              <a:extLst>
                <a:ext uri="{FF2B5EF4-FFF2-40B4-BE49-F238E27FC236}">
                  <a16:creationId xmlns="" xmlns:a16="http://schemas.microsoft.com/office/drawing/2014/main" id="{D17E41F7-B791-1A43-B0CA-6C63DB9871C2}"/>
                </a:ext>
              </a:extLst>
            </p:cNvPr>
            <p:cNvSpPr/>
            <p:nvPr/>
          </p:nvSpPr>
          <p:spPr>
            <a:xfrm rot="10800000">
              <a:off x="-95894" y="1988840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noFill/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4000">
                    <a:srgbClr val="00CEFF">
                      <a:alpha val="0"/>
                    </a:srgbClr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0"/>
                    </a:srgbClr>
                  </a:gs>
                  <a:gs pos="100000">
                    <a:srgbClr val="00CEFF">
                      <a:lumMod val="22000"/>
                      <a:lumOff val="78000"/>
                      <a:alpha val="0"/>
                    </a:srgbClr>
                  </a:gs>
                </a:gsLst>
                <a:lin ang="3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81" name="Треугольник 2">
              <a:extLst>
                <a:ext uri="{FF2B5EF4-FFF2-40B4-BE49-F238E27FC236}">
                  <a16:creationId xmlns="" xmlns:a16="http://schemas.microsoft.com/office/drawing/2014/main" id="{52E07257-967D-F54B-B46E-8483C38EFB5F}"/>
                </a:ext>
              </a:extLst>
            </p:cNvPr>
            <p:cNvSpPr/>
            <p:nvPr/>
          </p:nvSpPr>
          <p:spPr>
            <a:xfrm rot="18000000">
              <a:off x="1447846" y="3145967"/>
              <a:ext cx="272616" cy="181744"/>
            </a:xfrm>
            <a:prstGeom prst="triangle">
              <a:avLst/>
            </a:prstGeom>
            <a:solidFill>
              <a:srgbClr val="384AF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sp>
        <p:nvSpPr>
          <p:cNvPr id="82" name="Текст 15">
            <a:extLst>
              <a:ext uri="{FF2B5EF4-FFF2-40B4-BE49-F238E27FC236}">
                <a16:creationId xmlns="" xmlns:a16="http://schemas.microsoft.com/office/drawing/2014/main" id="{E92940AB-DB6E-9940-AB15-787DFA741177}"/>
              </a:ext>
            </a:extLst>
          </p:cNvPr>
          <p:cNvSpPr txBox="1">
            <a:spLocks/>
          </p:cNvSpPr>
          <p:nvPr/>
        </p:nvSpPr>
        <p:spPr>
          <a:xfrm>
            <a:off x="2725368" y="2768479"/>
            <a:ext cx="1154000" cy="1400443"/>
          </a:xfrm>
          <a:prstGeom prst="rect">
            <a:avLst/>
          </a:prstGeom>
        </p:spPr>
        <p:txBody>
          <a:bodyPr lIns="68580" tIns="34290" rIns="68580" bIns="34290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Приказ от 20.12.2019          № </a:t>
            </a:r>
            <a:r>
              <a:rPr lang="ru-RU" sz="9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ММВ-7-9/645</a:t>
            </a: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«Об утверждении формы жалобы, форматов и порядка представления»</a:t>
            </a:r>
            <a:endParaRPr lang="en-US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541" y="3281653"/>
            <a:ext cx="1899053" cy="10704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 descr="6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1072" y="3276948"/>
            <a:ext cx="649840" cy="4620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4" name="Текст 15">
            <a:extLst>
              <a:ext uri="{FF2B5EF4-FFF2-40B4-BE49-F238E27FC236}">
                <a16:creationId xmlns="" xmlns:a16="http://schemas.microsoft.com/office/drawing/2014/main" id="{662202C0-1C62-E443-9735-2F2A69EE8FCC}"/>
              </a:ext>
            </a:extLst>
          </p:cNvPr>
          <p:cNvSpPr txBox="1">
            <a:spLocks/>
          </p:cNvSpPr>
          <p:nvPr/>
        </p:nvSpPr>
        <p:spPr>
          <a:xfrm>
            <a:off x="4785370" y="1606321"/>
            <a:ext cx="1243546" cy="446221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ЛК</a:t>
            </a:r>
            <a:r>
              <a:rPr lang="ru-RU" sz="1600" b="1" dirty="0">
                <a:solidFill>
                  <a:srgbClr val="005AA9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Текст 15">
            <a:extLst>
              <a:ext uri="{FF2B5EF4-FFF2-40B4-BE49-F238E27FC236}">
                <a16:creationId xmlns="" xmlns:a16="http://schemas.microsoft.com/office/drawing/2014/main" id="{E92940AB-DB6E-9940-AB15-787DFA741177}"/>
              </a:ext>
            </a:extLst>
          </p:cNvPr>
          <p:cNvSpPr txBox="1">
            <a:spLocks/>
          </p:cNvSpPr>
          <p:nvPr/>
        </p:nvSpPr>
        <p:spPr>
          <a:xfrm>
            <a:off x="6113245" y="755464"/>
            <a:ext cx="1826930" cy="1400443"/>
          </a:xfrm>
          <a:prstGeom prst="rect">
            <a:avLst/>
          </a:prstGeom>
        </p:spPr>
        <p:txBody>
          <a:bodyPr lIns="68580" tIns="34290" rIns="68580" bIns="34290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сервис ФНС России «</a:t>
            </a:r>
            <a:r>
              <a:rPr lang="ru-RU" sz="9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Личный кабинет налогоплательщика»</a:t>
            </a: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-для физических лиц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-для юридических лиц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для индивидуальных предпринимателей</a:t>
            </a:r>
          </a:p>
          <a:p>
            <a:pPr algn="ctr">
              <a:lnSpc>
                <a:spcPct val="120000"/>
              </a:lnSpc>
              <a:buFontTx/>
              <a:buChar char="-"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Текст 15">
            <a:extLst>
              <a:ext uri="{FF2B5EF4-FFF2-40B4-BE49-F238E27FC236}">
                <a16:creationId xmlns="" xmlns:a16="http://schemas.microsoft.com/office/drawing/2014/main" id="{662202C0-1C62-E443-9735-2F2A69EE8FCC}"/>
              </a:ext>
            </a:extLst>
          </p:cNvPr>
          <p:cNvSpPr txBox="1">
            <a:spLocks/>
          </p:cNvSpPr>
          <p:nvPr/>
        </p:nvSpPr>
        <p:spPr>
          <a:xfrm>
            <a:off x="5676818" y="2558384"/>
            <a:ext cx="1355148" cy="446221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сайт </a:t>
            </a:r>
          </a:p>
          <a:p>
            <a:pPr marL="0" indent="0" algn="ctr"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Гос.услуг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7" name="Group 3098"/>
          <p:cNvGrpSpPr/>
          <p:nvPr/>
        </p:nvGrpSpPr>
        <p:grpSpPr>
          <a:xfrm>
            <a:off x="7060214" y="2890310"/>
            <a:ext cx="759730" cy="689985"/>
            <a:chOff x="4968875" y="758826"/>
            <a:chExt cx="1036638" cy="1036638"/>
          </a:xfrm>
          <a:solidFill>
            <a:schemeClr val="accent1"/>
          </a:solidFill>
        </p:grpSpPr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4968875" y="1382713"/>
              <a:ext cx="692150" cy="412750"/>
            </a:xfrm>
            <a:custGeom>
              <a:avLst/>
              <a:gdLst>
                <a:gd name="T0" fmla="*/ 1510 w 1632"/>
                <a:gd name="T1" fmla="*/ 0 h 979"/>
                <a:gd name="T2" fmla="*/ 122 w 1632"/>
                <a:gd name="T3" fmla="*/ 0 h 979"/>
                <a:gd name="T4" fmla="*/ 0 w 1632"/>
                <a:gd name="T5" fmla="*/ 122 h 979"/>
                <a:gd name="T6" fmla="*/ 0 w 1632"/>
                <a:gd name="T7" fmla="*/ 857 h 979"/>
                <a:gd name="T8" fmla="*/ 122 w 1632"/>
                <a:gd name="T9" fmla="*/ 979 h 979"/>
                <a:gd name="T10" fmla="*/ 1510 w 1632"/>
                <a:gd name="T11" fmla="*/ 979 h 979"/>
                <a:gd name="T12" fmla="*/ 1632 w 1632"/>
                <a:gd name="T13" fmla="*/ 857 h 979"/>
                <a:gd name="T14" fmla="*/ 1632 w 1632"/>
                <a:gd name="T15" fmla="*/ 122 h 979"/>
                <a:gd name="T16" fmla="*/ 1510 w 1632"/>
                <a:gd name="T17" fmla="*/ 0 h 979"/>
                <a:gd name="T18" fmla="*/ 1550 w 1632"/>
                <a:gd name="T19" fmla="*/ 857 h 979"/>
                <a:gd name="T20" fmla="*/ 1510 w 1632"/>
                <a:gd name="T21" fmla="*/ 897 h 979"/>
                <a:gd name="T22" fmla="*/ 122 w 1632"/>
                <a:gd name="T23" fmla="*/ 897 h 979"/>
                <a:gd name="T24" fmla="*/ 82 w 1632"/>
                <a:gd name="T25" fmla="*/ 857 h 979"/>
                <a:gd name="T26" fmla="*/ 82 w 1632"/>
                <a:gd name="T27" fmla="*/ 122 h 979"/>
                <a:gd name="T28" fmla="*/ 122 w 1632"/>
                <a:gd name="T29" fmla="*/ 81 h 979"/>
                <a:gd name="T30" fmla="*/ 1510 w 1632"/>
                <a:gd name="T31" fmla="*/ 81 h 979"/>
                <a:gd name="T32" fmla="*/ 1550 w 1632"/>
                <a:gd name="T33" fmla="*/ 122 h 979"/>
                <a:gd name="T34" fmla="*/ 1550 w 1632"/>
                <a:gd name="T35" fmla="*/ 857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2" h="979">
                  <a:moveTo>
                    <a:pt x="1510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55" y="0"/>
                    <a:pt x="0" y="55"/>
                    <a:pt x="0" y="122"/>
                  </a:cubicBezTo>
                  <a:cubicBezTo>
                    <a:pt x="0" y="857"/>
                    <a:pt x="0" y="857"/>
                    <a:pt x="0" y="857"/>
                  </a:cubicBezTo>
                  <a:cubicBezTo>
                    <a:pt x="0" y="924"/>
                    <a:pt x="55" y="979"/>
                    <a:pt x="122" y="979"/>
                  </a:cubicBezTo>
                  <a:cubicBezTo>
                    <a:pt x="1510" y="979"/>
                    <a:pt x="1510" y="979"/>
                    <a:pt x="1510" y="979"/>
                  </a:cubicBezTo>
                  <a:cubicBezTo>
                    <a:pt x="1577" y="979"/>
                    <a:pt x="1632" y="924"/>
                    <a:pt x="1632" y="857"/>
                  </a:cubicBezTo>
                  <a:cubicBezTo>
                    <a:pt x="1632" y="122"/>
                    <a:pt x="1632" y="122"/>
                    <a:pt x="1632" y="122"/>
                  </a:cubicBezTo>
                  <a:cubicBezTo>
                    <a:pt x="1632" y="55"/>
                    <a:pt x="1577" y="0"/>
                    <a:pt x="1510" y="0"/>
                  </a:cubicBezTo>
                  <a:close/>
                  <a:moveTo>
                    <a:pt x="1550" y="857"/>
                  </a:moveTo>
                  <a:cubicBezTo>
                    <a:pt x="1550" y="879"/>
                    <a:pt x="1532" y="897"/>
                    <a:pt x="1510" y="897"/>
                  </a:cubicBezTo>
                  <a:cubicBezTo>
                    <a:pt x="122" y="897"/>
                    <a:pt x="122" y="897"/>
                    <a:pt x="122" y="897"/>
                  </a:cubicBezTo>
                  <a:cubicBezTo>
                    <a:pt x="100" y="897"/>
                    <a:pt x="82" y="879"/>
                    <a:pt x="82" y="857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00"/>
                    <a:pt x="100" y="81"/>
                    <a:pt x="122" y="81"/>
                  </a:cubicBezTo>
                  <a:cubicBezTo>
                    <a:pt x="1510" y="81"/>
                    <a:pt x="1510" y="81"/>
                    <a:pt x="1510" y="81"/>
                  </a:cubicBezTo>
                  <a:cubicBezTo>
                    <a:pt x="1532" y="81"/>
                    <a:pt x="1550" y="100"/>
                    <a:pt x="1550" y="122"/>
                  </a:cubicBezTo>
                  <a:cubicBezTo>
                    <a:pt x="1550" y="857"/>
                    <a:pt x="1550" y="857"/>
                    <a:pt x="1550" y="8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5383213" y="1139826"/>
              <a:ext cx="173038" cy="34925"/>
            </a:xfrm>
            <a:custGeom>
              <a:avLst/>
              <a:gdLst>
                <a:gd name="T0" fmla="*/ 41 w 408"/>
                <a:gd name="T1" fmla="*/ 81 h 81"/>
                <a:gd name="T2" fmla="*/ 367 w 408"/>
                <a:gd name="T3" fmla="*/ 81 h 81"/>
                <a:gd name="T4" fmla="*/ 408 w 408"/>
                <a:gd name="T5" fmla="*/ 40 h 81"/>
                <a:gd name="T6" fmla="*/ 367 w 408"/>
                <a:gd name="T7" fmla="*/ 0 h 81"/>
                <a:gd name="T8" fmla="*/ 41 w 408"/>
                <a:gd name="T9" fmla="*/ 0 h 81"/>
                <a:gd name="T10" fmla="*/ 0 w 408"/>
                <a:gd name="T11" fmla="*/ 40 h 81"/>
                <a:gd name="T12" fmla="*/ 41 w 408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1">
                  <a:moveTo>
                    <a:pt x="41" y="81"/>
                  </a:moveTo>
                  <a:cubicBezTo>
                    <a:pt x="367" y="81"/>
                    <a:pt x="367" y="81"/>
                    <a:pt x="367" y="81"/>
                  </a:cubicBezTo>
                  <a:cubicBezTo>
                    <a:pt x="390" y="81"/>
                    <a:pt x="408" y="63"/>
                    <a:pt x="408" y="40"/>
                  </a:cubicBezTo>
                  <a:cubicBezTo>
                    <a:pt x="408" y="18"/>
                    <a:pt x="390" y="0"/>
                    <a:pt x="36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5280025" y="1554163"/>
              <a:ext cx="173038" cy="34925"/>
            </a:xfrm>
            <a:custGeom>
              <a:avLst/>
              <a:gdLst>
                <a:gd name="T0" fmla="*/ 41 w 408"/>
                <a:gd name="T1" fmla="*/ 81 h 81"/>
                <a:gd name="T2" fmla="*/ 368 w 408"/>
                <a:gd name="T3" fmla="*/ 81 h 81"/>
                <a:gd name="T4" fmla="*/ 408 w 408"/>
                <a:gd name="T5" fmla="*/ 41 h 81"/>
                <a:gd name="T6" fmla="*/ 368 w 408"/>
                <a:gd name="T7" fmla="*/ 0 h 81"/>
                <a:gd name="T8" fmla="*/ 41 w 408"/>
                <a:gd name="T9" fmla="*/ 0 h 81"/>
                <a:gd name="T10" fmla="*/ 0 w 408"/>
                <a:gd name="T11" fmla="*/ 41 h 81"/>
                <a:gd name="T12" fmla="*/ 41 w 408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1">
                  <a:moveTo>
                    <a:pt x="41" y="81"/>
                  </a:moveTo>
                  <a:cubicBezTo>
                    <a:pt x="368" y="81"/>
                    <a:pt x="368" y="81"/>
                    <a:pt x="368" y="81"/>
                  </a:cubicBezTo>
                  <a:cubicBezTo>
                    <a:pt x="390" y="81"/>
                    <a:pt x="408" y="63"/>
                    <a:pt x="408" y="41"/>
                  </a:cubicBezTo>
                  <a:cubicBezTo>
                    <a:pt x="408" y="18"/>
                    <a:pt x="390" y="0"/>
                    <a:pt x="36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3"/>
                    <a:pt x="19" y="81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1" name="Freeform 21"/>
            <p:cNvSpPr>
              <a:spLocks noEditPoints="1"/>
            </p:cNvSpPr>
            <p:nvPr/>
          </p:nvSpPr>
          <p:spPr bwMode="auto">
            <a:xfrm>
              <a:off x="5038725" y="758826"/>
              <a:ext cx="103188" cy="588963"/>
            </a:xfrm>
            <a:custGeom>
              <a:avLst/>
              <a:gdLst>
                <a:gd name="T0" fmla="*/ 123 w 245"/>
                <a:gd name="T1" fmla="*/ 1392 h 1392"/>
                <a:gd name="T2" fmla="*/ 245 w 245"/>
                <a:gd name="T3" fmla="*/ 1270 h 1392"/>
                <a:gd name="T4" fmla="*/ 245 w 245"/>
                <a:gd name="T5" fmla="*/ 209 h 1392"/>
                <a:gd name="T6" fmla="*/ 241 w 245"/>
                <a:gd name="T7" fmla="*/ 192 h 1392"/>
                <a:gd name="T8" fmla="*/ 241 w 245"/>
                <a:gd name="T9" fmla="*/ 191 h 1392"/>
                <a:gd name="T10" fmla="*/ 159 w 245"/>
                <a:gd name="T11" fmla="*/ 28 h 1392"/>
                <a:gd name="T12" fmla="*/ 86 w 245"/>
                <a:gd name="T13" fmla="*/ 28 h 1392"/>
                <a:gd name="T14" fmla="*/ 4 w 245"/>
                <a:gd name="T15" fmla="*/ 191 h 1392"/>
                <a:gd name="T16" fmla="*/ 4 w 245"/>
                <a:gd name="T17" fmla="*/ 192 h 1392"/>
                <a:gd name="T18" fmla="*/ 0 w 245"/>
                <a:gd name="T19" fmla="*/ 209 h 1392"/>
                <a:gd name="T20" fmla="*/ 0 w 245"/>
                <a:gd name="T21" fmla="*/ 1270 h 1392"/>
                <a:gd name="T22" fmla="*/ 123 w 245"/>
                <a:gd name="T23" fmla="*/ 1392 h 1392"/>
                <a:gd name="T24" fmla="*/ 123 w 245"/>
                <a:gd name="T25" fmla="*/ 137 h 1392"/>
                <a:gd name="T26" fmla="*/ 138 w 245"/>
                <a:gd name="T27" fmla="*/ 168 h 1392"/>
                <a:gd name="T28" fmla="*/ 107 w 245"/>
                <a:gd name="T29" fmla="*/ 168 h 1392"/>
                <a:gd name="T30" fmla="*/ 123 w 245"/>
                <a:gd name="T31" fmla="*/ 137 h 1392"/>
                <a:gd name="T32" fmla="*/ 82 w 245"/>
                <a:gd name="T33" fmla="*/ 250 h 1392"/>
                <a:gd name="T34" fmla="*/ 163 w 245"/>
                <a:gd name="T35" fmla="*/ 250 h 1392"/>
                <a:gd name="T36" fmla="*/ 163 w 245"/>
                <a:gd name="T37" fmla="*/ 1147 h 1392"/>
                <a:gd name="T38" fmla="*/ 82 w 245"/>
                <a:gd name="T39" fmla="*/ 1147 h 1392"/>
                <a:gd name="T40" fmla="*/ 82 w 245"/>
                <a:gd name="T41" fmla="*/ 250 h 1392"/>
                <a:gd name="T42" fmla="*/ 82 w 245"/>
                <a:gd name="T43" fmla="*/ 1229 h 1392"/>
                <a:gd name="T44" fmla="*/ 163 w 245"/>
                <a:gd name="T45" fmla="*/ 1229 h 1392"/>
                <a:gd name="T46" fmla="*/ 163 w 245"/>
                <a:gd name="T47" fmla="*/ 1270 h 1392"/>
                <a:gd name="T48" fmla="*/ 123 w 245"/>
                <a:gd name="T49" fmla="*/ 1311 h 1392"/>
                <a:gd name="T50" fmla="*/ 82 w 245"/>
                <a:gd name="T51" fmla="*/ 1270 h 1392"/>
                <a:gd name="T52" fmla="*/ 82 w 245"/>
                <a:gd name="T53" fmla="*/ 1229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5" h="1392">
                  <a:moveTo>
                    <a:pt x="123" y="1392"/>
                  </a:moveTo>
                  <a:cubicBezTo>
                    <a:pt x="190" y="1392"/>
                    <a:pt x="245" y="1337"/>
                    <a:pt x="245" y="1270"/>
                  </a:cubicBezTo>
                  <a:cubicBezTo>
                    <a:pt x="245" y="209"/>
                    <a:pt x="245" y="209"/>
                    <a:pt x="245" y="209"/>
                  </a:cubicBezTo>
                  <a:cubicBezTo>
                    <a:pt x="245" y="203"/>
                    <a:pt x="243" y="197"/>
                    <a:pt x="241" y="192"/>
                  </a:cubicBezTo>
                  <a:cubicBezTo>
                    <a:pt x="241" y="192"/>
                    <a:pt x="241" y="191"/>
                    <a:pt x="241" y="191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45" y="0"/>
                    <a:pt x="100" y="0"/>
                    <a:pt x="86" y="28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4" y="191"/>
                    <a:pt x="4" y="192"/>
                    <a:pt x="4" y="192"/>
                  </a:cubicBezTo>
                  <a:cubicBezTo>
                    <a:pt x="2" y="197"/>
                    <a:pt x="0" y="203"/>
                    <a:pt x="0" y="209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0" y="1337"/>
                    <a:pt x="55" y="1392"/>
                    <a:pt x="123" y="1392"/>
                  </a:cubicBezTo>
                  <a:close/>
                  <a:moveTo>
                    <a:pt x="123" y="137"/>
                  </a:moveTo>
                  <a:cubicBezTo>
                    <a:pt x="138" y="168"/>
                    <a:pt x="138" y="168"/>
                    <a:pt x="138" y="168"/>
                  </a:cubicBezTo>
                  <a:cubicBezTo>
                    <a:pt x="107" y="168"/>
                    <a:pt x="107" y="168"/>
                    <a:pt x="107" y="168"/>
                  </a:cubicBezTo>
                  <a:lnTo>
                    <a:pt x="123" y="137"/>
                  </a:lnTo>
                  <a:close/>
                  <a:moveTo>
                    <a:pt x="82" y="250"/>
                  </a:moveTo>
                  <a:cubicBezTo>
                    <a:pt x="163" y="250"/>
                    <a:pt x="163" y="250"/>
                    <a:pt x="163" y="250"/>
                  </a:cubicBezTo>
                  <a:cubicBezTo>
                    <a:pt x="163" y="1147"/>
                    <a:pt x="163" y="1147"/>
                    <a:pt x="163" y="1147"/>
                  </a:cubicBezTo>
                  <a:cubicBezTo>
                    <a:pt x="82" y="1147"/>
                    <a:pt x="82" y="1147"/>
                    <a:pt x="82" y="1147"/>
                  </a:cubicBezTo>
                  <a:lnTo>
                    <a:pt x="82" y="250"/>
                  </a:lnTo>
                  <a:close/>
                  <a:moveTo>
                    <a:pt x="82" y="1229"/>
                  </a:moveTo>
                  <a:cubicBezTo>
                    <a:pt x="163" y="1229"/>
                    <a:pt x="163" y="1229"/>
                    <a:pt x="163" y="1229"/>
                  </a:cubicBezTo>
                  <a:cubicBezTo>
                    <a:pt x="163" y="1270"/>
                    <a:pt x="163" y="1270"/>
                    <a:pt x="163" y="1270"/>
                  </a:cubicBezTo>
                  <a:cubicBezTo>
                    <a:pt x="163" y="1292"/>
                    <a:pt x="145" y="1311"/>
                    <a:pt x="123" y="1311"/>
                  </a:cubicBezTo>
                  <a:cubicBezTo>
                    <a:pt x="100" y="1311"/>
                    <a:pt x="82" y="1292"/>
                    <a:pt x="82" y="1270"/>
                  </a:cubicBezTo>
                  <a:cubicBezTo>
                    <a:pt x="82" y="1229"/>
                    <a:pt x="82" y="1229"/>
                    <a:pt x="82" y="1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5280025" y="1657351"/>
              <a:ext cx="276225" cy="34925"/>
            </a:xfrm>
            <a:custGeom>
              <a:avLst/>
              <a:gdLst>
                <a:gd name="T0" fmla="*/ 612 w 653"/>
                <a:gd name="T1" fmla="*/ 0 h 81"/>
                <a:gd name="T2" fmla="*/ 41 w 653"/>
                <a:gd name="T3" fmla="*/ 0 h 81"/>
                <a:gd name="T4" fmla="*/ 0 w 653"/>
                <a:gd name="T5" fmla="*/ 40 h 81"/>
                <a:gd name="T6" fmla="*/ 41 w 653"/>
                <a:gd name="T7" fmla="*/ 81 h 81"/>
                <a:gd name="T8" fmla="*/ 612 w 653"/>
                <a:gd name="T9" fmla="*/ 81 h 81"/>
                <a:gd name="T10" fmla="*/ 653 w 653"/>
                <a:gd name="T11" fmla="*/ 40 h 81"/>
                <a:gd name="T12" fmla="*/ 612 w 653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81">
                  <a:moveTo>
                    <a:pt x="612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1" y="81"/>
                  </a:cubicBezTo>
                  <a:cubicBezTo>
                    <a:pt x="612" y="81"/>
                    <a:pt x="612" y="81"/>
                    <a:pt x="612" y="81"/>
                  </a:cubicBezTo>
                  <a:cubicBezTo>
                    <a:pt x="635" y="81"/>
                    <a:pt x="653" y="63"/>
                    <a:pt x="653" y="40"/>
                  </a:cubicBezTo>
                  <a:cubicBezTo>
                    <a:pt x="653" y="18"/>
                    <a:pt x="635" y="0"/>
                    <a:pt x="6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5280025" y="1485901"/>
              <a:ext cx="138113" cy="33338"/>
            </a:xfrm>
            <a:custGeom>
              <a:avLst/>
              <a:gdLst>
                <a:gd name="T0" fmla="*/ 41 w 327"/>
                <a:gd name="T1" fmla="*/ 81 h 81"/>
                <a:gd name="T2" fmla="*/ 286 w 327"/>
                <a:gd name="T3" fmla="*/ 81 h 81"/>
                <a:gd name="T4" fmla="*/ 327 w 327"/>
                <a:gd name="T5" fmla="*/ 40 h 81"/>
                <a:gd name="T6" fmla="*/ 286 w 327"/>
                <a:gd name="T7" fmla="*/ 0 h 81"/>
                <a:gd name="T8" fmla="*/ 41 w 327"/>
                <a:gd name="T9" fmla="*/ 0 h 81"/>
                <a:gd name="T10" fmla="*/ 0 w 327"/>
                <a:gd name="T11" fmla="*/ 40 h 81"/>
                <a:gd name="T12" fmla="*/ 41 w 327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81">
                  <a:moveTo>
                    <a:pt x="41" y="81"/>
                  </a:moveTo>
                  <a:cubicBezTo>
                    <a:pt x="286" y="81"/>
                    <a:pt x="286" y="81"/>
                    <a:pt x="286" y="81"/>
                  </a:cubicBezTo>
                  <a:cubicBezTo>
                    <a:pt x="309" y="81"/>
                    <a:pt x="327" y="63"/>
                    <a:pt x="327" y="40"/>
                  </a:cubicBezTo>
                  <a:cubicBezTo>
                    <a:pt x="327" y="18"/>
                    <a:pt x="309" y="0"/>
                    <a:pt x="28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4" name="Freeform 24"/>
            <p:cNvSpPr>
              <a:spLocks noEditPoints="1"/>
            </p:cNvSpPr>
            <p:nvPr/>
          </p:nvSpPr>
          <p:spPr bwMode="auto">
            <a:xfrm>
              <a:off x="5073650" y="1485901"/>
              <a:ext cx="138113" cy="138113"/>
            </a:xfrm>
            <a:custGeom>
              <a:avLst/>
              <a:gdLst>
                <a:gd name="T0" fmla="*/ 163 w 326"/>
                <a:gd name="T1" fmla="*/ 0 h 326"/>
                <a:gd name="T2" fmla="*/ 0 w 326"/>
                <a:gd name="T3" fmla="*/ 163 h 326"/>
                <a:gd name="T4" fmla="*/ 163 w 326"/>
                <a:gd name="T5" fmla="*/ 326 h 326"/>
                <a:gd name="T6" fmla="*/ 326 w 326"/>
                <a:gd name="T7" fmla="*/ 163 h 326"/>
                <a:gd name="T8" fmla="*/ 163 w 326"/>
                <a:gd name="T9" fmla="*/ 0 h 326"/>
                <a:gd name="T10" fmla="*/ 163 w 326"/>
                <a:gd name="T11" fmla="*/ 244 h 326"/>
                <a:gd name="T12" fmla="*/ 81 w 326"/>
                <a:gd name="T13" fmla="*/ 163 h 326"/>
                <a:gd name="T14" fmla="*/ 163 w 326"/>
                <a:gd name="T15" fmla="*/ 81 h 326"/>
                <a:gd name="T16" fmla="*/ 245 w 326"/>
                <a:gd name="T17" fmla="*/ 163 h 326"/>
                <a:gd name="T18" fmla="*/ 163 w 326"/>
                <a:gd name="T19" fmla="*/ 24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lose/>
                  <a:moveTo>
                    <a:pt x="163" y="244"/>
                  </a:moveTo>
                  <a:cubicBezTo>
                    <a:pt x="118" y="244"/>
                    <a:pt x="81" y="208"/>
                    <a:pt x="81" y="163"/>
                  </a:cubicBezTo>
                  <a:cubicBezTo>
                    <a:pt x="81" y="118"/>
                    <a:pt x="118" y="81"/>
                    <a:pt x="163" y="81"/>
                  </a:cubicBezTo>
                  <a:cubicBezTo>
                    <a:pt x="208" y="81"/>
                    <a:pt x="245" y="118"/>
                    <a:pt x="245" y="163"/>
                  </a:cubicBezTo>
                  <a:cubicBezTo>
                    <a:pt x="245" y="208"/>
                    <a:pt x="208" y="244"/>
                    <a:pt x="16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5661025" y="968376"/>
              <a:ext cx="206375" cy="33338"/>
            </a:xfrm>
            <a:custGeom>
              <a:avLst/>
              <a:gdLst>
                <a:gd name="T0" fmla="*/ 41 w 490"/>
                <a:gd name="T1" fmla="*/ 81 h 81"/>
                <a:gd name="T2" fmla="*/ 449 w 490"/>
                <a:gd name="T3" fmla="*/ 81 h 81"/>
                <a:gd name="T4" fmla="*/ 490 w 490"/>
                <a:gd name="T5" fmla="*/ 40 h 81"/>
                <a:gd name="T6" fmla="*/ 449 w 490"/>
                <a:gd name="T7" fmla="*/ 0 h 81"/>
                <a:gd name="T8" fmla="*/ 41 w 490"/>
                <a:gd name="T9" fmla="*/ 0 h 81"/>
                <a:gd name="T10" fmla="*/ 0 w 490"/>
                <a:gd name="T11" fmla="*/ 40 h 81"/>
                <a:gd name="T12" fmla="*/ 41 w 490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81">
                  <a:moveTo>
                    <a:pt x="41" y="81"/>
                  </a:moveTo>
                  <a:cubicBezTo>
                    <a:pt x="449" y="81"/>
                    <a:pt x="449" y="81"/>
                    <a:pt x="449" y="81"/>
                  </a:cubicBezTo>
                  <a:cubicBezTo>
                    <a:pt x="471" y="81"/>
                    <a:pt x="490" y="63"/>
                    <a:pt x="490" y="40"/>
                  </a:cubicBezTo>
                  <a:cubicBezTo>
                    <a:pt x="490" y="18"/>
                    <a:pt x="471" y="0"/>
                    <a:pt x="44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6" name="Oval 26"/>
            <p:cNvSpPr>
              <a:spLocks noChangeArrowheads="1"/>
            </p:cNvSpPr>
            <p:nvPr/>
          </p:nvSpPr>
          <p:spPr bwMode="auto">
            <a:xfrm>
              <a:off x="5867400" y="1589088"/>
              <a:ext cx="6985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5694363" y="1450976"/>
              <a:ext cx="69850" cy="34925"/>
            </a:xfrm>
            <a:custGeom>
              <a:avLst/>
              <a:gdLst>
                <a:gd name="T0" fmla="*/ 122 w 163"/>
                <a:gd name="T1" fmla="*/ 0 h 82"/>
                <a:gd name="T2" fmla="*/ 40 w 163"/>
                <a:gd name="T3" fmla="*/ 0 h 82"/>
                <a:gd name="T4" fmla="*/ 0 w 163"/>
                <a:gd name="T5" fmla="*/ 41 h 82"/>
                <a:gd name="T6" fmla="*/ 40 w 163"/>
                <a:gd name="T7" fmla="*/ 82 h 82"/>
                <a:gd name="T8" fmla="*/ 122 w 163"/>
                <a:gd name="T9" fmla="*/ 82 h 82"/>
                <a:gd name="T10" fmla="*/ 163 w 163"/>
                <a:gd name="T11" fmla="*/ 41 h 82"/>
                <a:gd name="T12" fmla="*/ 122 w 163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82">
                  <a:moveTo>
                    <a:pt x="12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0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45" y="82"/>
                    <a:pt x="163" y="63"/>
                    <a:pt x="163" y="41"/>
                  </a:cubicBezTo>
                  <a:cubicBezTo>
                    <a:pt x="163" y="18"/>
                    <a:pt x="145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8" name="Freeform 28"/>
            <p:cNvSpPr>
              <a:spLocks/>
            </p:cNvSpPr>
            <p:nvPr/>
          </p:nvSpPr>
          <p:spPr bwMode="auto">
            <a:xfrm>
              <a:off x="5694363" y="1519238"/>
              <a:ext cx="69850" cy="34925"/>
            </a:xfrm>
            <a:custGeom>
              <a:avLst/>
              <a:gdLst>
                <a:gd name="T0" fmla="*/ 122 w 163"/>
                <a:gd name="T1" fmla="*/ 0 h 82"/>
                <a:gd name="T2" fmla="*/ 40 w 163"/>
                <a:gd name="T3" fmla="*/ 0 h 82"/>
                <a:gd name="T4" fmla="*/ 0 w 163"/>
                <a:gd name="T5" fmla="*/ 41 h 82"/>
                <a:gd name="T6" fmla="*/ 40 w 163"/>
                <a:gd name="T7" fmla="*/ 82 h 82"/>
                <a:gd name="T8" fmla="*/ 122 w 163"/>
                <a:gd name="T9" fmla="*/ 82 h 82"/>
                <a:gd name="T10" fmla="*/ 163 w 163"/>
                <a:gd name="T11" fmla="*/ 41 h 82"/>
                <a:gd name="T12" fmla="*/ 122 w 163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82">
                  <a:moveTo>
                    <a:pt x="12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0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45" y="82"/>
                    <a:pt x="163" y="64"/>
                    <a:pt x="163" y="41"/>
                  </a:cubicBezTo>
                  <a:cubicBezTo>
                    <a:pt x="163" y="18"/>
                    <a:pt x="145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9" name="Freeform 29"/>
            <p:cNvSpPr>
              <a:spLocks noEditPoints="1"/>
            </p:cNvSpPr>
            <p:nvPr/>
          </p:nvSpPr>
          <p:spPr bwMode="auto">
            <a:xfrm>
              <a:off x="5799138" y="1450976"/>
              <a:ext cx="206375" cy="344488"/>
            </a:xfrm>
            <a:custGeom>
              <a:avLst/>
              <a:gdLst>
                <a:gd name="T0" fmla="*/ 368 w 490"/>
                <a:gd name="T1" fmla="*/ 0 h 816"/>
                <a:gd name="T2" fmla="*/ 123 w 490"/>
                <a:gd name="T3" fmla="*/ 0 h 816"/>
                <a:gd name="T4" fmla="*/ 0 w 490"/>
                <a:gd name="T5" fmla="*/ 122 h 816"/>
                <a:gd name="T6" fmla="*/ 0 w 490"/>
                <a:gd name="T7" fmla="*/ 694 h 816"/>
                <a:gd name="T8" fmla="*/ 123 w 490"/>
                <a:gd name="T9" fmla="*/ 816 h 816"/>
                <a:gd name="T10" fmla="*/ 368 w 490"/>
                <a:gd name="T11" fmla="*/ 816 h 816"/>
                <a:gd name="T12" fmla="*/ 490 w 490"/>
                <a:gd name="T13" fmla="*/ 694 h 816"/>
                <a:gd name="T14" fmla="*/ 490 w 490"/>
                <a:gd name="T15" fmla="*/ 122 h 816"/>
                <a:gd name="T16" fmla="*/ 368 w 490"/>
                <a:gd name="T17" fmla="*/ 0 h 816"/>
                <a:gd name="T18" fmla="*/ 408 w 490"/>
                <a:gd name="T19" fmla="*/ 694 h 816"/>
                <a:gd name="T20" fmla="*/ 368 w 490"/>
                <a:gd name="T21" fmla="*/ 734 h 816"/>
                <a:gd name="T22" fmla="*/ 123 w 490"/>
                <a:gd name="T23" fmla="*/ 734 h 816"/>
                <a:gd name="T24" fmla="*/ 82 w 490"/>
                <a:gd name="T25" fmla="*/ 694 h 816"/>
                <a:gd name="T26" fmla="*/ 82 w 490"/>
                <a:gd name="T27" fmla="*/ 122 h 816"/>
                <a:gd name="T28" fmla="*/ 123 w 490"/>
                <a:gd name="T29" fmla="*/ 82 h 816"/>
                <a:gd name="T30" fmla="*/ 368 w 490"/>
                <a:gd name="T31" fmla="*/ 82 h 816"/>
                <a:gd name="T32" fmla="*/ 408 w 490"/>
                <a:gd name="T33" fmla="*/ 122 h 816"/>
                <a:gd name="T34" fmla="*/ 408 w 490"/>
                <a:gd name="T35" fmla="*/ 694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816">
                  <a:moveTo>
                    <a:pt x="368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55" y="0"/>
                    <a:pt x="0" y="55"/>
                    <a:pt x="0" y="122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0" y="761"/>
                    <a:pt x="55" y="816"/>
                    <a:pt x="123" y="816"/>
                  </a:cubicBezTo>
                  <a:cubicBezTo>
                    <a:pt x="368" y="816"/>
                    <a:pt x="368" y="816"/>
                    <a:pt x="368" y="816"/>
                  </a:cubicBezTo>
                  <a:cubicBezTo>
                    <a:pt x="435" y="816"/>
                    <a:pt x="490" y="761"/>
                    <a:pt x="490" y="694"/>
                  </a:cubicBezTo>
                  <a:cubicBezTo>
                    <a:pt x="490" y="122"/>
                    <a:pt x="490" y="122"/>
                    <a:pt x="490" y="122"/>
                  </a:cubicBezTo>
                  <a:cubicBezTo>
                    <a:pt x="490" y="55"/>
                    <a:pt x="435" y="0"/>
                    <a:pt x="368" y="0"/>
                  </a:cubicBezTo>
                  <a:close/>
                  <a:moveTo>
                    <a:pt x="408" y="694"/>
                  </a:moveTo>
                  <a:cubicBezTo>
                    <a:pt x="408" y="716"/>
                    <a:pt x="390" y="734"/>
                    <a:pt x="368" y="734"/>
                  </a:cubicBezTo>
                  <a:cubicBezTo>
                    <a:pt x="123" y="734"/>
                    <a:pt x="123" y="734"/>
                    <a:pt x="123" y="734"/>
                  </a:cubicBezTo>
                  <a:cubicBezTo>
                    <a:pt x="100" y="734"/>
                    <a:pt x="82" y="716"/>
                    <a:pt x="82" y="694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00"/>
                    <a:pt x="100" y="82"/>
                    <a:pt x="123" y="82"/>
                  </a:cubicBezTo>
                  <a:cubicBezTo>
                    <a:pt x="368" y="82"/>
                    <a:pt x="368" y="82"/>
                    <a:pt x="368" y="82"/>
                  </a:cubicBezTo>
                  <a:cubicBezTo>
                    <a:pt x="390" y="82"/>
                    <a:pt x="408" y="100"/>
                    <a:pt x="408" y="122"/>
                  </a:cubicBezTo>
                  <a:lnTo>
                    <a:pt x="408" y="6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0" name="Freeform 30"/>
            <p:cNvSpPr>
              <a:spLocks/>
            </p:cNvSpPr>
            <p:nvPr/>
          </p:nvSpPr>
          <p:spPr bwMode="auto">
            <a:xfrm>
              <a:off x="5245100" y="760413"/>
              <a:ext cx="760413" cy="655638"/>
            </a:xfrm>
            <a:custGeom>
              <a:avLst/>
              <a:gdLst>
                <a:gd name="T0" fmla="*/ 1673 w 1795"/>
                <a:gd name="T1" fmla="*/ 0 h 1550"/>
                <a:gd name="T2" fmla="*/ 122 w 1795"/>
                <a:gd name="T3" fmla="*/ 0 h 1550"/>
                <a:gd name="T4" fmla="*/ 0 w 1795"/>
                <a:gd name="T5" fmla="*/ 122 h 1550"/>
                <a:gd name="T6" fmla="*/ 0 w 1795"/>
                <a:gd name="T7" fmla="*/ 1346 h 1550"/>
                <a:gd name="T8" fmla="*/ 41 w 1795"/>
                <a:gd name="T9" fmla="*/ 1387 h 1550"/>
                <a:gd name="T10" fmla="*/ 81 w 1795"/>
                <a:gd name="T11" fmla="*/ 1346 h 1550"/>
                <a:gd name="T12" fmla="*/ 81 w 1795"/>
                <a:gd name="T13" fmla="*/ 122 h 1550"/>
                <a:gd name="T14" fmla="*/ 122 w 1795"/>
                <a:gd name="T15" fmla="*/ 82 h 1550"/>
                <a:gd name="T16" fmla="*/ 1673 w 1795"/>
                <a:gd name="T17" fmla="*/ 82 h 1550"/>
                <a:gd name="T18" fmla="*/ 1713 w 1795"/>
                <a:gd name="T19" fmla="*/ 122 h 1550"/>
                <a:gd name="T20" fmla="*/ 1713 w 1795"/>
                <a:gd name="T21" fmla="*/ 1510 h 1550"/>
                <a:gd name="T22" fmla="*/ 1754 w 1795"/>
                <a:gd name="T23" fmla="*/ 1550 h 1550"/>
                <a:gd name="T24" fmla="*/ 1795 w 1795"/>
                <a:gd name="T25" fmla="*/ 1510 h 1550"/>
                <a:gd name="T26" fmla="*/ 1795 w 1795"/>
                <a:gd name="T27" fmla="*/ 122 h 1550"/>
                <a:gd name="T28" fmla="*/ 1673 w 1795"/>
                <a:gd name="T2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5" h="1550">
                  <a:moveTo>
                    <a:pt x="1673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55" y="0"/>
                    <a:pt x="0" y="55"/>
                    <a:pt x="0" y="122"/>
                  </a:cubicBezTo>
                  <a:cubicBezTo>
                    <a:pt x="0" y="1346"/>
                    <a:pt x="0" y="1346"/>
                    <a:pt x="0" y="1346"/>
                  </a:cubicBezTo>
                  <a:cubicBezTo>
                    <a:pt x="0" y="1369"/>
                    <a:pt x="18" y="1387"/>
                    <a:pt x="41" y="1387"/>
                  </a:cubicBezTo>
                  <a:cubicBezTo>
                    <a:pt x="63" y="1387"/>
                    <a:pt x="81" y="1369"/>
                    <a:pt x="81" y="1346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1" y="100"/>
                    <a:pt x="100" y="82"/>
                    <a:pt x="122" y="82"/>
                  </a:cubicBezTo>
                  <a:cubicBezTo>
                    <a:pt x="1673" y="82"/>
                    <a:pt x="1673" y="82"/>
                    <a:pt x="1673" y="82"/>
                  </a:cubicBezTo>
                  <a:cubicBezTo>
                    <a:pt x="1695" y="82"/>
                    <a:pt x="1713" y="100"/>
                    <a:pt x="1713" y="122"/>
                  </a:cubicBezTo>
                  <a:cubicBezTo>
                    <a:pt x="1713" y="1510"/>
                    <a:pt x="1713" y="1510"/>
                    <a:pt x="1713" y="1510"/>
                  </a:cubicBezTo>
                  <a:cubicBezTo>
                    <a:pt x="1713" y="1532"/>
                    <a:pt x="1732" y="1550"/>
                    <a:pt x="1754" y="1550"/>
                  </a:cubicBezTo>
                  <a:cubicBezTo>
                    <a:pt x="1777" y="1550"/>
                    <a:pt x="1795" y="1532"/>
                    <a:pt x="1795" y="1510"/>
                  </a:cubicBezTo>
                  <a:cubicBezTo>
                    <a:pt x="1795" y="122"/>
                    <a:pt x="1795" y="122"/>
                    <a:pt x="1795" y="122"/>
                  </a:cubicBezTo>
                  <a:cubicBezTo>
                    <a:pt x="1795" y="55"/>
                    <a:pt x="1740" y="0"/>
                    <a:pt x="16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1" name="Freeform 31"/>
            <p:cNvSpPr>
              <a:spLocks/>
            </p:cNvSpPr>
            <p:nvPr/>
          </p:nvSpPr>
          <p:spPr bwMode="auto">
            <a:xfrm>
              <a:off x="5694363" y="1760538"/>
              <a:ext cx="69850" cy="34925"/>
            </a:xfrm>
            <a:custGeom>
              <a:avLst/>
              <a:gdLst>
                <a:gd name="T0" fmla="*/ 122 w 163"/>
                <a:gd name="T1" fmla="*/ 0 h 82"/>
                <a:gd name="T2" fmla="*/ 40 w 163"/>
                <a:gd name="T3" fmla="*/ 0 h 82"/>
                <a:gd name="T4" fmla="*/ 0 w 163"/>
                <a:gd name="T5" fmla="*/ 41 h 82"/>
                <a:gd name="T6" fmla="*/ 40 w 163"/>
                <a:gd name="T7" fmla="*/ 82 h 82"/>
                <a:gd name="T8" fmla="*/ 122 w 163"/>
                <a:gd name="T9" fmla="*/ 82 h 82"/>
                <a:gd name="T10" fmla="*/ 163 w 163"/>
                <a:gd name="T11" fmla="*/ 41 h 82"/>
                <a:gd name="T12" fmla="*/ 122 w 163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82">
                  <a:moveTo>
                    <a:pt x="12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64"/>
                    <a:pt x="18" y="82"/>
                    <a:pt x="40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45" y="82"/>
                    <a:pt x="163" y="64"/>
                    <a:pt x="163" y="41"/>
                  </a:cubicBezTo>
                  <a:cubicBezTo>
                    <a:pt x="163" y="19"/>
                    <a:pt x="145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5383213" y="1243013"/>
              <a:ext cx="277813" cy="34925"/>
            </a:xfrm>
            <a:custGeom>
              <a:avLst/>
              <a:gdLst>
                <a:gd name="T0" fmla="*/ 41 w 653"/>
                <a:gd name="T1" fmla="*/ 82 h 82"/>
                <a:gd name="T2" fmla="*/ 612 w 653"/>
                <a:gd name="T3" fmla="*/ 82 h 82"/>
                <a:gd name="T4" fmla="*/ 653 w 653"/>
                <a:gd name="T5" fmla="*/ 41 h 82"/>
                <a:gd name="T6" fmla="*/ 612 w 653"/>
                <a:gd name="T7" fmla="*/ 0 h 82"/>
                <a:gd name="T8" fmla="*/ 41 w 653"/>
                <a:gd name="T9" fmla="*/ 0 h 82"/>
                <a:gd name="T10" fmla="*/ 0 w 653"/>
                <a:gd name="T11" fmla="*/ 41 h 82"/>
                <a:gd name="T12" fmla="*/ 41 w 65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82">
                  <a:moveTo>
                    <a:pt x="41" y="82"/>
                  </a:moveTo>
                  <a:cubicBezTo>
                    <a:pt x="612" y="82"/>
                    <a:pt x="612" y="82"/>
                    <a:pt x="612" y="82"/>
                  </a:cubicBezTo>
                  <a:cubicBezTo>
                    <a:pt x="635" y="82"/>
                    <a:pt x="653" y="64"/>
                    <a:pt x="653" y="41"/>
                  </a:cubicBezTo>
                  <a:cubicBezTo>
                    <a:pt x="653" y="19"/>
                    <a:pt x="635" y="0"/>
                    <a:pt x="61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3" name="Freeform 33"/>
            <p:cNvSpPr>
              <a:spLocks/>
            </p:cNvSpPr>
            <p:nvPr/>
          </p:nvSpPr>
          <p:spPr bwMode="auto">
            <a:xfrm>
              <a:off x="5383213" y="1312863"/>
              <a:ext cx="173038" cy="34925"/>
            </a:xfrm>
            <a:custGeom>
              <a:avLst/>
              <a:gdLst>
                <a:gd name="T0" fmla="*/ 41 w 408"/>
                <a:gd name="T1" fmla="*/ 81 h 81"/>
                <a:gd name="T2" fmla="*/ 367 w 408"/>
                <a:gd name="T3" fmla="*/ 81 h 81"/>
                <a:gd name="T4" fmla="*/ 408 w 408"/>
                <a:gd name="T5" fmla="*/ 40 h 81"/>
                <a:gd name="T6" fmla="*/ 367 w 408"/>
                <a:gd name="T7" fmla="*/ 0 h 81"/>
                <a:gd name="T8" fmla="*/ 41 w 408"/>
                <a:gd name="T9" fmla="*/ 0 h 81"/>
                <a:gd name="T10" fmla="*/ 0 w 408"/>
                <a:gd name="T11" fmla="*/ 40 h 81"/>
                <a:gd name="T12" fmla="*/ 41 w 408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1">
                  <a:moveTo>
                    <a:pt x="41" y="81"/>
                  </a:moveTo>
                  <a:cubicBezTo>
                    <a:pt x="367" y="81"/>
                    <a:pt x="367" y="81"/>
                    <a:pt x="367" y="81"/>
                  </a:cubicBezTo>
                  <a:cubicBezTo>
                    <a:pt x="390" y="81"/>
                    <a:pt x="408" y="63"/>
                    <a:pt x="408" y="40"/>
                  </a:cubicBezTo>
                  <a:cubicBezTo>
                    <a:pt x="408" y="18"/>
                    <a:pt x="390" y="0"/>
                    <a:pt x="36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4" name="Freeform 34"/>
            <p:cNvSpPr>
              <a:spLocks/>
            </p:cNvSpPr>
            <p:nvPr/>
          </p:nvSpPr>
          <p:spPr bwMode="auto">
            <a:xfrm>
              <a:off x="5694363" y="1243013"/>
              <a:ext cx="173038" cy="34925"/>
            </a:xfrm>
            <a:custGeom>
              <a:avLst/>
              <a:gdLst>
                <a:gd name="T0" fmla="*/ 367 w 408"/>
                <a:gd name="T1" fmla="*/ 0 h 82"/>
                <a:gd name="T2" fmla="*/ 40 w 408"/>
                <a:gd name="T3" fmla="*/ 0 h 82"/>
                <a:gd name="T4" fmla="*/ 0 w 408"/>
                <a:gd name="T5" fmla="*/ 41 h 82"/>
                <a:gd name="T6" fmla="*/ 40 w 408"/>
                <a:gd name="T7" fmla="*/ 82 h 82"/>
                <a:gd name="T8" fmla="*/ 367 w 408"/>
                <a:gd name="T9" fmla="*/ 82 h 82"/>
                <a:gd name="T10" fmla="*/ 408 w 408"/>
                <a:gd name="T11" fmla="*/ 41 h 82"/>
                <a:gd name="T12" fmla="*/ 367 w 408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2">
                  <a:moveTo>
                    <a:pt x="367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64"/>
                    <a:pt x="18" y="82"/>
                    <a:pt x="40" y="82"/>
                  </a:cubicBezTo>
                  <a:cubicBezTo>
                    <a:pt x="367" y="82"/>
                    <a:pt x="367" y="82"/>
                    <a:pt x="367" y="82"/>
                  </a:cubicBezTo>
                  <a:cubicBezTo>
                    <a:pt x="389" y="82"/>
                    <a:pt x="408" y="64"/>
                    <a:pt x="408" y="41"/>
                  </a:cubicBezTo>
                  <a:cubicBezTo>
                    <a:pt x="408" y="19"/>
                    <a:pt x="389" y="0"/>
                    <a:pt x="3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5383213" y="898526"/>
              <a:ext cx="139700" cy="138113"/>
            </a:xfrm>
            <a:custGeom>
              <a:avLst/>
              <a:gdLst>
                <a:gd name="T0" fmla="*/ 163 w 327"/>
                <a:gd name="T1" fmla="*/ 327 h 327"/>
                <a:gd name="T2" fmla="*/ 327 w 327"/>
                <a:gd name="T3" fmla="*/ 164 h 327"/>
                <a:gd name="T4" fmla="*/ 163 w 327"/>
                <a:gd name="T5" fmla="*/ 0 h 327"/>
                <a:gd name="T6" fmla="*/ 0 w 327"/>
                <a:gd name="T7" fmla="*/ 164 h 327"/>
                <a:gd name="T8" fmla="*/ 163 w 327"/>
                <a:gd name="T9" fmla="*/ 327 h 327"/>
                <a:gd name="T10" fmla="*/ 163 w 327"/>
                <a:gd name="T11" fmla="*/ 82 h 327"/>
                <a:gd name="T12" fmla="*/ 245 w 327"/>
                <a:gd name="T13" fmla="*/ 164 h 327"/>
                <a:gd name="T14" fmla="*/ 163 w 327"/>
                <a:gd name="T15" fmla="*/ 245 h 327"/>
                <a:gd name="T16" fmla="*/ 82 w 327"/>
                <a:gd name="T17" fmla="*/ 164 h 327"/>
                <a:gd name="T18" fmla="*/ 163 w 327"/>
                <a:gd name="T19" fmla="*/ 8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327">
                  <a:moveTo>
                    <a:pt x="163" y="327"/>
                  </a:moveTo>
                  <a:cubicBezTo>
                    <a:pt x="253" y="327"/>
                    <a:pt x="327" y="254"/>
                    <a:pt x="327" y="164"/>
                  </a:cubicBezTo>
                  <a:cubicBezTo>
                    <a:pt x="327" y="74"/>
                    <a:pt x="253" y="0"/>
                    <a:pt x="163" y="0"/>
                  </a:cubicBezTo>
                  <a:cubicBezTo>
                    <a:pt x="73" y="0"/>
                    <a:pt x="0" y="74"/>
                    <a:pt x="0" y="164"/>
                  </a:cubicBezTo>
                  <a:cubicBezTo>
                    <a:pt x="0" y="254"/>
                    <a:pt x="73" y="327"/>
                    <a:pt x="163" y="327"/>
                  </a:cubicBezTo>
                  <a:close/>
                  <a:moveTo>
                    <a:pt x="163" y="82"/>
                  </a:moveTo>
                  <a:cubicBezTo>
                    <a:pt x="208" y="82"/>
                    <a:pt x="245" y="119"/>
                    <a:pt x="245" y="164"/>
                  </a:cubicBezTo>
                  <a:cubicBezTo>
                    <a:pt x="245" y="209"/>
                    <a:pt x="208" y="245"/>
                    <a:pt x="163" y="245"/>
                  </a:cubicBezTo>
                  <a:cubicBezTo>
                    <a:pt x="118" y="245"/>
                    <a:pt x="82" y="209"/>
                    <a:pt x="82" y="164"/>
                  </a:cubicBezTo>
                  <a:cubicBezTo>
                    <a:pt x="82" y="119"/>
                    <a:pt x="118" y="82"/>
                    <a:pt x="16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6" name="Freeform 36"/>
            <p:cNvSpPr>
              <a:spLocks/>
            </p:cNvSpPr>
            <p:nvPr/>
          </p:nvSpPr>
          <p:spPr bwMode="auto">
            <a:xfrm>
              <a:off x="5661025" y="898526"/>
              <a:ext cx="171450" cy="34925"/>
            </a:xfrm>
            <a:custGeom>
              <a:avLst/>
              <a:gdLst>
                <a:gd name="T0" fmla="*/ 41 w 408"/>
                <a:gd name="T1" fmla="*/ 82 h 82"/>
                <a:gd name="T2" fmla="*/ 367 w 408"/>
                <a:gd name="T3" fmla="*/ 82 h 82"/>
                <a:gd name="T4" fmla="*/ 408 w 408"/>
                <a:gd name="T5" fmla="*/ 41 h 82"/>
                <a:gd name="T6" fmla="*/ 367 w 408"/>
                <a:gd name="T7" fmla="*/ 0 h 82"/>
                <a:gd name="T8" fmla="*/ 41 w 408"/>
                <a:gd name="T9" fmla="*/ 0 h 82"/>
                <a:gd name="T10" fmla="*/ 0 w 408"/>
                <a:gd name="T11" fmla="*/ 41 h 82"/>
                <a:gd name="T12" fmla="*/ 41 w 408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2">
                  <a:moveTo>
                    <a:pt x="41" y="82"/>
                  </a:moveTo>
                  <a:cubicBezTo>
                    <a:pt x="367" y="82"/>
                    <a:pt x="367" y="82"/>
                    <a:pt x="367" y="82"/>
                  </a:cubicBezTo>
                  <a:cubicBezTo>
                    <a:pt x="390" y="82"/>
                    <a:pt x="408" y="64"/>
                    <a:pt x="408" y="41"/>
                  </a:cubicBezTo>
                  <a:cubicBezTo>
                    <a:pt x="408" y="19"/>
                    <a:pt x="390" y="0"/>
                    <a:pt x="36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7" name="Freeform 37"/>
            <p:cNvSpPr>
              <a:spLocks/>
            </p:cNvSpPr>
            <p:nvPr/>
          </p:nvSpPr>
          <p:spPr bwMode="auto">
            <a:xfrm>
              <a:off x="5694363" y="1382713"/>
              <a:ext cx="173038" cy="33338"/>
            </a:xfrm>
            <a:custGeom>
              <a:avLst/>
              <a:gdLst>
                <a:gd name="T0" fmla="*/ 367 w 408"/>
                <a:gd name="T1" fmla="*/ 0 h 81"/>
                <a:gd name="T2" fmla="*/ 40 w 408"/>
                <a:gd name="T3" fmla="*/ 0 h 81"/>
                <a:gd name="T4" fmla="*/ 0 w 408"/>
                <a:gd name="T5" fmla="*/ 41 h 81"/>
                <a:gd name="T6" fmla="*/ 40 w 408"/>
                <a:gd name="T7" fmla="*/ 81 h 81"/>
                <a:gd name="T8" fmla="*/ 367 w 408"/>
                <a:gd name="T9" fmla="*/ 81 h 81"/>
                <a:gd name="T10" fmla="*/ 408 w 408"/>
                <a:gd name="T11" fmla="*/ 41 h 81"/>
                <a:gd name="T12" fmla="*/ 367 w 408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1">
                  <a:moveTo>
                    <a:pt x="367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1"/>
                    <a:pt x="40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89" y="81"/>
                    <a:pt x="408" y="63"/>
                    <a:pt x="408" y="41"/>
                  </a:cubicBezTo>
                  <a:cubicBezTo>
                    <a:pt x="408" y="18"/>
                    <a:pt x="389" y="0"/>
                    <a:pt x="3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8" name="Freeform 38"/>
            <p:cNvSpPr>
              <a:spLocks/>
            </p:cNvSpPr>
            <p:nvPr/>
          </p:nvSpPr>
          <p:spPr bwMode="auto">
            <a:xfrm>
              <a:off x="5591175" y="1312863"/>
              <a:ext cx="241300" cy="34925"/>
            </a:xfrm>
            <a:custGeom>
              <a:avLst/>
              <a:gdLst>
                <a:gd name="T0" fmla="*/ 0 w 571"/>
                <a:gd name="T1" fmla="*/ 40 h 81"/>
                <a:gd name="T2" fmla="*/ 41 w 571"/>
                <a:gd name="T3" fmla="*/ 81 h 81"/>
                <a:gd name="T4" fmla="*/ 530 w 571"/>
                <a:gd name="T5" fmla="*/ 81 h 81"/>
                <a:gd name="T6" fmla="*/ 571 w 571"/>
                <a:gd name="T7" fmla="*/ 40 h 81"/>
                <a:gd name="T8" fmla="*/ 530 w 571"/>
                <a:gd name="T9" fmla="*/ 0 h 81"/>
                <a:gd name="T10" fmla="*/ 41 w 571"/>
                <a:gd name="T11" fmla="*/ 0 h 81"/>
                <a:gd name="T12" fmla="*/ 0 w 571"/>
                <a:gd name="T1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1" h="81">
                  <a:moveTo>
                    <a:pt x="0" y="40"/>
                  </a:moveTo>
                  <a:cubicBezTo>
                    <a:pt x="0" y="63"/>
                    <a:pt x="18" y="81"/>
                    <a:pt x="41" y="81"/>
                  </a:cubicBezTo>
                  <a:cubicBezTo>
                    <a:pt x="530" y="81"/>
                    <a:pt x="530" y="81"/>
                    <a:pt x="530" y="81"/>
                  </a:cubicBezTo>
                  <a:cubicBezTo>
                    <a:pt x="553" y="81"/>
                    <a:pt x="571" y="63"/>
                    <a:pt x="571" y="40"/>
                  </a:cubicBezTo>
                  <a:cubicBezTo>
                    <a:pt x="571" y="18"/>
                    <a:pt x="553" y="0"/>
                    <a:pt x="5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1869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6">
            <a:extLst>
              <a:ext uri="{FF2B5EF4-FFF2-40B4-BE49-F238E27FC236}">
                <a16:creationId xmlns="" xmlns:a16="http://schemas.microsoft.com/office/drawing/2014/main" id="{5925AD2E-D682-B34A-BD9F-38BC96865CB0}"/>
              </a:ext>
            </a:extLst>
          </p:cNvPr>
          <p:cNvSpPr>
            <a:spLocks/>
          </p:cNvSpPr>
          <p:nvPr/>
        </p:nvSpPr>
        <p:spPr bwMode="auto">
          <a:xfrm>
            <a:off x="1229471" y="2523125"/>
            <a:ext cx="2606578" cy="2356625"/>
          </a:xfrm>
          <a:custGeom>
            <a:avLst/>
            <a:gdLst>
              <a:gd name="T0" fmla="*/ 749 w 1174"/>
              <a:gd name="T1" fmla="*/ 58 h 1320"/>
              <a:gd name="T2" fmla="*/ 425 w 1174"/>
              <a:gd name="T3" fmla="*/ 58 h 1320"/>
              <a:gd name="T4" fmla="*/ 0 w 1174"/>
              <a:gd name="T5" fmla="*/ 304 h 1320"/>
              <a:gd name="T6" fmla="*/ 0 w 1174"/>
              <a:gd name="T7" fmla="*/ 794 h 1320"/>
              <a:gd name="T8" fmla="*/ 162 w 1174"/>
              <a:gd name="T9" fmla="*/ 1074 h 1320"/>
              <a:gd name="T10" fmla="*/ 587 w 1174"/>
              <a:gd name="T11" fmla="*/ 1320 h 1320"/>
              <a:gd name="T12" fmla="*/ 1012 w 1174"/>
              <a:gd name="T13" fmla="*/ 1074 h 1320"/>
              <a:gd name="T14" fmla="*/ 1174 w 1174"/>
              <a:gd name="T15" fmla="*/ 794 h 1320"/>
              <a:gd name="T16" fmla="*/ 1174 w 1174"/>
              <a:gd name="T17" fmla="*/ 304 h 1320"/>
              <a:gd name="T18" fmla="*/ 749 w 1174"/>
              <a:gd name="T19" fmla="*/ 58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4" h="1320">
                <a:moveTo>
                  <a:pt x="749" y="58"/>
                </a:moveTo>
                <a:cubicBezTo>
                  <a:pt x="649" y="0"/>
                  <a:pt x="525" y="0"/>
                  <a:pt x="425" y="58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794"/>
                  <a:pt x="0" y="794"/>
                  <a:pt x="0" y="794"/>
                </a:cubicBezTo>
                <a:cubicBezTo>
                  <a:pt x="0" y="910"/>
                  <a:pt x="62" y="1017"/>
                  <a:pt x="162" y="1074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1012" y="1074"/>
                  <a:pt x="1012" y="1074"/>
                  <a:pt x="1012" y="1074"/>
                </a:cubicBezTo>
                <a:cubicBezTo>
                  <a:pt x="1112" y="1017"/>
                  <a:pt x="1174" y="910"/>
                  <a:pt x="1174" y="794"/>
                </a:cubicBezTo>
                <a:cubicBezTo>
                  <a:pt x="1174" y="304"/>
                  <a:pt x="1174" y="304"/>
                  <a:pt x="1174" y="304"/>
                </a:cubicBezTo>
                <a:lnTo>
                  <a:pt x="749" y="58"/>
                </a:lnTo>
                <a:close/>
              </a:path>
            </a:pathLst>
          </a:custGeom>
          <a:gradFill>
            <a:gsLst>
              <a:gs pos="17000">
                <a:srgbClr val="00B7FF"/>
              </a:gs>
              <a:gs pos="100000">
                <a:srgbClr val="384AF4"/>
              </a:gs>
              <a:gs pos="35000">
                <a:srgbClr val="00AAFF"/>
              </a:gs>
            </a:gsLst>
            <a:lin ang="8400000" scaled="0"/>
          </a:gradFill>
          <a:ln w="19050">
            <a:gradFill>
              <a:gsLst>
                <a:gs pos="0">
                  <a:srgbClr val="00CEFF">
                    <a:lumMod val="39000"/>
                    <a:lumOff val="61000"/>
                  </a:srgbClr>
                </a:gs>
                <a:gs pos="85000">
                  <a:srgbClr val="00CEFF"/>
                </a:gs>
                <a:gs pos="45000">
                  <a:srgbClr val="C8D1FF"/>
                </a:gs>
                <a:gs pos="16000">
                  <a:srgbClr val="2F60F6"/>
                </a:gs>
                <a:gs pos="61000">
                  <a:srgbClr val="384AF4">
                    <a:alpha val="84000"/>
                  </a:srgbClr>
                </a:gs>
                <a:gs pos="100000">
                  <a:srgbClr val="00CEFF">
                    <a:lumMod val="22000"/>
                    <a:lumOff val="78000"/>
                  </a:srgbClr>
                </a:gs>
              </a:gsLst>
              <a:lin ang="18000000" scaled="0"/>
            </a:gradFill>
          </a:ln>
          <a:effectLst>
            <a:outerShdw blurRad="419100" dist="139700" dir="2400000" sx="103000" sy="103000" algn="tl" rotWithShape="0">
              <a:prstClr val="black">
                <a:alpha val="12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09"/>
            <a:endParaRPr lang="ru-RU" sz="1300" dirty="0"/>
          </a:p>
        </p:txBody>
      </p:sp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/>
              <a:t>5</a:t>
            </a:r>
            <a:endParaRPr lang="ru-RU" sz="2000" b="1" dirty="0"/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872136" y="366618"/>
            <a:ext cx="7410570" cy="543113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/>
          <a:p>
            <a:pPr algn="ctr"/>
            <a:r>
              <a:rPr lang="ru-RU" sz="2000" b="1" cap="all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Оставление жалобы без </a:t>
            </a:r>
            <a:r>
              <a:rPr lang="ru-RU" sz="2000" b="1" cap="all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рассмотрения </a:t>
            </a:r>
          </a:p>
          <a:p>
            <a:pPr algn="ctr"/>
            <a:r>
              <a:rPr lang="ru-RU" sz="2000" b="1" cap="all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(ст. 139.3 НК РФ)</a:t>
            </a:r>
            <a:endParaRPr lang="ru-RU" sz="2000" b="1" cap="all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1" name="Freeform 6">
            <a:extLst>
              <a:ext uri="{FF2B5EF4-FFF2-40B4-BE49-F238E27FC236}">
                <a16:creationId xmlns="" xmlns:a16="http://schemas.microsoft.com/office/drawing/2014/main" id="{550374A2-C940-B04B-A2A1-5EEE32EE12C3}"/>
              </a:ext>
            </a:extLst>
          </p:cNvPr>
          <p:cNvSpPr>
            <a:spLocks/>
          </p:cNvSpPr>
          <p:nvPr/>
        </p:nvSpPr>
        <p:spPr bwMode="auto">
          <a:xfrm>
            <a:off x="500339" y="670896"/>
            <a:ext cx="2428128" cy="2356625"/>
          </a:xfrm>
          <a:custGeom>
            <a:avLst/>
            <a:gdLst>
              <a:gd name="T0" fmla="*/ 749 w 1174"/>
              <a:gd name="T1" fmla="*/ 58 h 1320"/>
              <a:gd name="T2" fmla="*/ 425 w 1174"/>
              <a:gd name="T3" fmla="*/ 58 h 1320"/>
              <a:gd name="T4" fmla="*/ 0 w 1174"/>
              <a:gd name="T5" fmla="*/ 304 h 1320"/>
              <a:gd name="T6" fmla="*/ 0 w 1174"/>
              <a:gd name="T7" fmla="*/ 794 h 1320"/>
              <a:gd name="T8" fmla="*/ 162 w 1174"/>
              <a:gd name="T9" fmla="*/ 1074 h 1320"/>
              <a:gd name="T10" fmla="*/ 587 w 1174"/>
              <a:gd name="T11" fmla="*/ 1320 h 1320"/>
              <a:gd name="T12" fmla="*/ 1012 w 1174"/>
              <a:gd name="T13" fmla="*/ 1074 h 1320"/>
              <a:gd name="T14" fmla="*/ 1174 w 1174"/>
              <a:gd name="T15" fmla="*/ 794 h 1320"/>
              <a:gd name="T16" fmla="*/ 1174 w 1174"/>
              <a:gd name="T17" fmla="*/ 304 h 1320"/>
              <a:gd name="T18" fmla="*/ 749 w 1174"/>
              <a:gd name="T19" fmla="*/ 58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4" h="1320">
                <a:moveTo>
                  <a:pt x="749" y="58"/>
                </a:moveTo>
                <a:cubicBezTo>
                  <a:pt x="649" y="0"/>
                  <a:pt x="525" y="0"/>
                  <a:pt x="425" y="58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794"/>
                  <a:pt x="0" y="794"/>
                  <a:pt x="0" y="794"/>
                </a:cubicBezTo>
                <a:cubicBezTo>
                  <a:pt x="0" y="910"/>
                  <a:pt x="62" y="1017"/>
                  <a:pt x="162" y="1074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1012" y="1074"/>
                  <a:pt x="1012" y="1074"/>
                  <a:pt x="1012" y="1074"/>
                </a:cubicBezTo>
                <a:cubicBezTo>
                  <a:pt x="1112" y="1017"/>
                  <a:pt x="1174" y="910"/>
                  <a:pt x="1174" y="794"/>
                </a:cubicBezTo>
                <a:cubicBezTo>
                  <a:pt x="1174" y="304"/>
                  <a:pt x="1174" y="304"/>
                  <a:pt x="1174" y="304"/>
                </a:cubicBezTo>
                <a:lnTo>
                  <a:pt x="749" y="58"/>
                </a:lnTo>
                <a:close/>
              </a:path>
            </a:pathLst>
          </a:custGeom>
          <a:gradFill>
            <a:gsLst>
              <a:gs pos="0">
                <a:srgbClr val="00B7FF">
                  <a:alpha val="0"/>
                </a:srgbClr>
              </a:gs>
              <a:gs pos="60000">
                <a:srgbClr val="00AAFF">
                  <a:alpha val="28000"/>
                </a:srgbClr>
              </a:gs>
            </a:gsLst>
            <a:lin ang="8400000" scaled="0"/>
          </a:gradFill>
          <a:ln w="1905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09"/>
            <a:endParaRPr lang="ru-RU" sz="1300" dirty="0"/>
          </a:p>
        </p:txBody>
      </p:sp>
      <p:sp>
        <p:nvSpPr>
          <p:cNvPr id="92" name="Текст 15">
            <a:extLst>
              <a:ext uri="{FF2B5EF4-FFF2-40B4-BE49-F238E27FC236}">
                <a16:creationId xmlns="" xmlns:a16="http://schemas.microsoft.com/office/drawing/2014/main" id="{F65F5DC1-1922-D440-BBBA-BC720382970F}"/>
              </a:ext>
            </a:extLst>
          </p:cNvPr>
          <p:cNvSpPr txBox="1">
            <a:spLocks/>
          </p:cNvSpPr>
          <p:nvPr/>
        </p:nvSpPr>
        <p:spPr>
          <a:xfrm>
            <a:off x="354905" y="1178707"/>
            <a:ext cx="2718996" cy="1134126"/>
          </a:xfrm>
          <a:prstGeom prst="rect">
            <a:avLst/>
          </a:prstGeom>
        </p:spPr>
        <p:txBody>
          <a:bodyPr lIns="68571" tIns="34285" rIns="68571" bIns="34285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</a:rPr>
              <a:t>Жалоба не подписана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</a:rPr>
              <a:t>лицом, подавшим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</a:rPr>
              <a:t>жалобу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</a:rPr>
              <a:t>, либо его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</a:rPr>
              <a:t>представителем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</a:rPr>
              <a:t>не представлены документы, подтверждающие полномочия </a:t>
            </a:r>
            <a:endParaRPr lang="ru-RU" sz="900" b="1" cap="al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900" b="1" cap="all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</a:rPr>
              <a:t>ее подписание</a:t>
            </a:r>
            <a:endParaRPr lang="en-US" sz="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Freeform 6">
            <a:extLst>
              <a:ext uri="{FF2B5EF4-FFF2-40B4-BE49-F238E27FC236}">
                <a16:creationId xmlns="" xmlns:a16="http://schemas.microsoft.com/office/drawing/2014/main" id="{5925AD2E-D682-B34A-BD9F-38BC96865CB0}"/>
              </a:ext>
            </a:extLst>
          </p:cNvPr>
          <p:cNvSpPr>
            <a:spLocks/>
          </p:cNvSpPr>
          <p:nvPr/>
        </p:nvSpPr>
        <p:spPr bwMode="auto">
          <a:xfrm>
            <a:off x="2884665" y="955543"/>
            <a:ext cx="2606578" cy="2356625"/>
          </a:xfrm>
          <a:custGeom>
            <a:avLst/>
            <a:gdLst>
              <a:gd name="T0" fmla="*/ 749 w 1174"/>
              <a:gd name="T1" fmla="*/ 58 h 1320"/>
              <a:gd name="T2" fmla="*/ 425 w 1174"/>
              <a:gd name="T3" fmla="*/ 58 h 1320"/>
              <a:gd name="T4" fmla="*/ 0 w 1174"/>
              <a:gd name="T5" fmla="*/ 304 h 1320"/>
              <a:gd name="T6" fmla="*/ 0 w 1174"/>
              <a:gd name="T7" fmla="*/ 794 h 1320"/>
              <a:gd name="T8" fmla="*/ 162 w 1174"/>
              <a:gd name="T9" fmla="*/ 1074 h 1320"/>
              <a:gd name="T10" fmla="*/ 587 w 1174"/>
              <a:gd name="T11" fmla="*/ 1320 h 1320"/>
              <a:gd name="T12" fmla="*/ 1012 w 1174"/>
              <a:gd name="T13" fmla="*/ 1074 h 1320"/>
              <a:gd name="T14" fmla="*/ 1174 w 1174"/>
              <a:gd name="T15" fmla="*/ 794 h 1320"/>
              <a:gd name="T16" fmla="*/ 1174 w 1174"/>
              <a:gd name="T17" fmla="*/ 304 h 1320"/>
              <a:gd name="T18" fmla="*/ 749 w 1174"/>
              <a:gd name="T19" fmla="*/ 58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4" h="1320">
                <a:moveTo>
                  <a:pt x="749" y="58"/>
                </a:moveTo>
                <a:cubicBezTo>
                  <a:pt x="649" y="0"/>
                  <a:pt x="525" y="0"/>
                  <a:pt x="425" y="58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794"/>
                  <a:pt x="0" y="794"/>
                  <a:pt x="0" y="794"/>
                </a:cubicBezTo>
                <a:cubicBezTo>
                  <a:pt x="0" y="910"/>
                  <a:pt x="62" y="1017"/>
                  <a:pt x="162" y="1074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1012" y="1074"/>
                  <a:pt x="1012" y="1074"/>
                  <a:pt x="1012" y="1074"/>
                </a:cubicBezTo>
                <a:cubicBezTo>
                  <a:pt x="1112" y="1017"/>
                  <a:pt x="1174" y="910"/>
                  <a:pt x="1174" y="794"/>
                </a:cubicBezTo>
                <a:cubicBezTo>
                  <a:pt x="1174" y="304"/>
                  <a:pt x="1174" y="304"/>
                  <a:pt x="1174" y="304"/>
                </a:cubicBezTo>
                <a:lnTo>
                  <a:pt x="749" y="58"/>
                </a:lnTo>
                <a:close/>
              </a:path>
            </a:pathLst>
          </a:custGeom>
          <a:gradFill>
            <a:gsLst>
              <a:gs pos="17000">
                <a:srgbClr val="00B7FF"/>
              </a:gs>
              <a:gs pos="100000">
                <a:srgbClr val="384AF4"/>
              </a:gs>
              <a:gs pos="35000">
                <a:srgbClr val="00AAFF"/>
              </a:gs>
            </a:gsLst>
            <a:lin ang="8400000" scaled="0"/>
          </a:gradFill>
          <a:ln w="19050">
            <a:gradFill>
              <a:gsLst>
                <a:gs pos="0">
                  <a:srgbClr val="00CEFF">
                    <a:lumMod val="39000"/>
                    <a:lumOff val="61000"/>
                  </a:srgbClr>
                </a:gs>
                <a:gs pos="85000">
                  <a:srgbClr val="00CEFF"/>
                </a:gs>
                <a:gs pos="45000">
                  <a:srgbClr val="C8D1FF"/>
                </a:gs>
                <a:gs pos="16000">
                  <a:srgbClr val="2F60F6"/>
                </a:gs>
                <a:gs pos="61000">
                  <a:srgbClr val="384AF4">
                    <a:alpha val="84000"/>
                  </a:srgbClr>
                </a:gs>
                <a:gs pos="100000">
                  <a:srgbClr val="00CEFF">
                    <a:lumMod val="22000"/>
                    <a:lumOff val="78000"/>
                  </a:srgbClr>
                </a:gs>
              </a:gsLst>
              <a:lin ang="18000000" scaled="0"/>
            </a:gradFill>
          </a:ln>
          <a:effectLst>
            <a:outerShdw blurRad="419100" dist="139700" dir="2400000" sx="103000" sy="103000" algn="tl" rotWithShape="0">
              <a:prstClr val="black">
                <a:alpha val="12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09"/>
            <a:endParaRPr lang="ru-RU" sz="1300" dirty="0"/>
          </a:p>
        </p:txBody>
      </p:sp>
      <p:sp>
        <p:nvSpPr>
          <p:cNvPr id="94" name="Текст 15">
            <a:extLst>
              <a:ext uri="{FF2B5EF4-FFF2-40B4-BE49-F238E27FC236}">
                <a16:creationId xmlns="" xmlns:a16="http://schemas.microsoft.com/office/drawing/2014/main" id="{F65F5DC1-1922-D440-BBBA-BC720382970F}"/>
              </a:ext>
            </a:extLst>
          </p:cNvPr>
          <p:cNvSpPr txBox="1">
            <a:spLocks/>
          </p:cNvSpPr>
          <p:nvPr/>
        </p:nvSpPr>
        <p:spPr>
          <a:xfrm>
            <a:off x="2828456" y="1664549"/>
            <a:ext cx="2718996" cy="1134126"/>
          </a:xfrm>
          <a:prstGeom prst="rect">
            <a:avLst/>
          </a:prstGeom>
        </p:spPr>
        <p:txBody>
          <a:bodyPr lIns="68571" tIns="34285" rIns="68571" bIns="34285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cap="all" dirty="0" smtClean="0">
                <a:solidFill>
                  <a:schemeClr val="bg1"/>
                </a:solidFill>
              </a:rPr>
              <a:t>Жалоба</a:t>
            </a:r>
            <a:r>
              <a:rPr lang="en-US" sz="1200" b="1" cap="all" dirty="0" smtClean="0">
                <a:solidFill>
                  <a:schemeClr val="bg1"/>
                </a:solidFill>
              </a:rPr>
              <a:t> </a:t>
            </a:r>
            <a:r>
              <a:rPr lang="ru-RU" sz="1200" b="1" cap="all" dirty="0" smtClean="0">
                <a:solidFill>
                  <a:schemeClr val="bg1"/>
                </a:solidFill>
              </a:rPr>
              <a:t>подана после</a:t>
            </a:r>
            <a:endParaRPr lang="en-US" sz="1200" b="1" cap="all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cap="all" dirty="0" smtClean="0">
                <a:solidFill>
                  <a:schemeClr val="bg1"/>
                </a:solidFill>
              </a:rPr>
              <a:t> </a:t>
            </a:r>
            <a:r>
              <a:rPr lang="ru-RU" sz="1200" b="1" cap="all" dirty="0">
                <a:solidFill>
                  <a:schemeClr val="bg1"/>
                </a:solidFill>
              </a:rPr>
              <a:t>истечения срока для ее подачи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900" b="1" cap="all" dirty="0">
                <a:solidFill>
                  <a:schemeClr val="bg1"/>
                </a:solidFill>
              </a:rPr>
              <a:t>отсутствует ходатайство 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900" b="1" cap="all" dirty="0">
                <a:solidFill>
                  <a:schemeClr val="bg1"/>
                </a:solidFill>
              </a:rPr>
              <a:t> его восстановлении</a:t>
            </a:r>
            <a:endParaRPr lang="en-US" sz="900" b="1" cap="all" dirty="0">
              <a:solidFill>
                <a:schemeClr val="bg1"/>
              </a:solidFill>
            </a:endParaRPr>
          </a:p>
        </p:txBody>
      </p:sp>
      <p:sp>
        <p:nvSpPr>
          <p:cNvPr id="95" name="Freeform 6">
            <a:extLst>
              <a:ext uri="{FF2B5EF4-FFF2-40B4-BE49-F238E27FC236}">
                <a16:creationId xmlns="" xmlns:a16="http://schemas.microsoft.com/office/drawing/2014/main" id="{824513D9-EC31-F94B-836F-2855675A6ECB}"/>
              </a:ext>
            </a:extLst>
          </p:cNvPr>
          <p:cNvSpPr>
            <a:spLocks/>
          </p:cNvSpPr>
          <p:nvPr/>
        </p:nvSpPr>
        <p:spPr bwMode="auto">
          <a:xfrm>
            <a:off x="5272189" y="793929"/>
            <a:ext cx="2787511" cy="2356625"/>
          </a:xfrm>
          <a:custGeom>
            <a:avLst/>
            <a:gdLst>
              <a:gd name="T0" fmla="*/ 749 w 1174"/>
              <a:gd name="T1" fmla="*/ 58 h 1320"/>
              <a:gd name="T2" fmla="*/ 425 w 1174"/>
              <a:gd name="T3" fmla="*/ 58 h 1320"/>
              <a:gd name="T4" fmla="*/ 0 w 1174"/>
              <a:gd name="T5" fmla="*/ 304 h 1320"/>
              <a:gd name="T6" fmla="*/ 0 w 1174"/>
              <a:gd name="T7" fmla="*/ 794 h 1320"/>
              <a:gd name="T8" fmla="*/ 162 w 1174"/>
              <a:gd name="T9" fmla="*/ 1074 h 1320"/>
              <a:gd name="T10" fmla="*/ 587 w 1174"/>
              <a:gd name="T11" fmla="*/ 1320 h 1320"/>
              <a:gd name="T12" fmla="*/ 1012 w 1174"/>
              <a:gd name="T13" fmla="*/ 1074 h 1320"/>
              <a:gd name="T14" fmla="*/ 1174 w 1174"/>
              <a:gd name="T15" fmla="*/ 794 h 1320"/>
              <a:gd name="T16" fmla="*/ 1174 w 1174"/>
              <a:gd name="T17" fmla="*/ 304 h 1320"/>
              <a:gd name="T18" fmla="*/ 749 w 1174"/>
              <a:gd name="T19" fmla="*/ 58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4" h="1320">
                <a:moveTo>
                  <a:pt x="749" y="58"/>
                </a:moveTo>
                <a:cubicBezTo>
                  <a:pt x="649" y="0"/>
                  <a:pt x="525" y="0"/>
                  <a:pt x="425" y="58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794"/>
                  <a:pt x="0" y="794"/>
                  <a:pt x="0" y="794"/>
                </a:cubicBezTo>
                <a:cubicBezTo>
                  <a:pt x="0" y="910"/>
                  <a:pt x="62" y="1017"/>
                  <a:pt x="162" y="1074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1012" y="1074"/>
                  <a:pt x="1012" y="1074"/>
                  <a:pt x="1012" y="1074"/>
                </a:cubicBezTo>
                <a:cubicBezTo>
                  <a:pt x="1112" y="1017"/>
                  <a:pt x="1174" y="910"/>
                  <a:pt x="1174" y="794"/>
                </a:cubicBezTo>
                <a:cubicBezTo>
                  <a:pt x="1174" y="304"/>
                  <a:pt x="1174" y="304"/>
                  <a:pt x="1174" y="304"/>
                </a:cubicBezTo>
                <a:lnTo>
                  <a:pt x="749" y="58"/>
                </a:lnTo>
                <a:close/>
              </a:path>
            </a:pathLst>
          </a:custGeom>
          <a:gradFill>
            <a:gsLst>
              <a:gs pos="0">
                <a:srgbClr val="00B7FF">
                  <a:alpha val="0"/>
                </a:srgbClr>
              </a:gs>
              <a:gs pos="60000">
                <a:srgbClr val="00AAFF">
                  <a:alpha val="28000"/>
                </a:srgbClr>
              </a:gs>
            </a:gsLst>
            <a:lin ang="8400000" scaled="0"/>
          </a:gradFill>
          <a:ln w="1905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09"/>
            <a:endParaRPr lang="ru-RU" sz="1300" dirty="0"/>
          </a:p>
        </p:txBody>
      </p:sp>
      <p:sp>
        <p:nvSpPr>
          <p:cNvPr id="96" name="Текст 15">
            <a:extLst>
              <a:ext uri="{FF2B5EF4-FFF2-40B4-BE49-F238E27FC236}">
                <a16:creationId xmlns="" xmlns:a16="http://schemas.microsoft.com/office/drawing/2014/main" id="{F65F5DC1-1922-D440-BBBA-BC720382970F}"/>
              </a:ext>
            </a:extLst>
          </p:cNvPr>
          <p:cNvSpPr txBox="1">
            <a:spLocks/>
          </p:cNvSpPr>
          <p:nvPr/>
        </p:nvSpPr>
        <p:spPr>
          <a:xfrm>
            <a:off x="5526620" y="1277984"/>
            <a:ext cx="2533080" cy="1134126"/>
          </a:xfrm>
          <a:prstGeom prst="rect">
            <a:avLst/>
          </a:prstGeom>
        </p:spPr>
        <p:txBody>
          <a:bodyPr lIns="68571" tIns="34285" rIns="68571" bIns="34285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</a:rPr>
              <a:t>До вынесения решения организация ликвидирована, </a:t>
            </a:r>
            <a:r>
              <a:rPr lang="en-US" sz="1200" b="1" cap="all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</a:rPr>
              <a:t>либо 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</a:rPr>
              <a:t>получены сведения о смерти или об объявлении умершим физического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</a:rPr>
              <a:t>лица</a:t>
            </a:r>
            <a:endParaRPr lang="en-US" sz="12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Текст 15">
            <a:extLst>
              <a:ext uri="{FF2B5EF4-FFF2-40B4-BE49-F238E27FC236}">
                <a16:creationId xmlns="" xmlns:a16="http://schemas.microsoft.com/office/drawing/2014/main" id="{F65F5DC1-1922-D440-BBBA-BC720382970F}"/>
              </a:ext>
            </a:extLst>
          </p:cNvPr>
          <p:cNvSpPr txBox="1">
            <a:spLocks/>
          </p:cNvSpPr>
          <p:nvPr/>
        </p:nvSpPr>
        <p:spPr>
          <a:xfrm>
            <a:off x="1084001" y="3012884"/>
            <a:ext cx="2718996" cy="1134126"/>
          </a:xfrm>
          <a:prstGeom prst="rect">
            <a:avLst/>
          </a:prstGeom>
        </p:spPr>
        <p:txBody>
          <a:bodyPr lIns="68571" tIns="34285" rIns="68571" bIns="34285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cap="all" dirty="0">
                <a:solidFill>
                  <a:schemeClr val="bg1"/>
                </a:solidFill>
              </a:rPr>
              <a:t>Отзыв налогоплательщиком жалобы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cap="al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900" b="1" cap="all" dirty="0">
                <a:solidFill>
                  <a:schemeClr val="bg1"/>
                </a:solidFill>
              </a:rPr>
              <a:t>отзыв жалобы лишает </a:t>
            </a:r>
            <a:endParaRPr lang="ru-RU" sz="900" b="1" cap="all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900" b="1" cap="all" dirty="0" smtClean="0">
                <a:solidFill>
                  <a:schemeClr val="bg1"/>
                </a:solidFill>
              </a:rPr>
              <a:t>лицо </a:t>
            </a:r>
            <a:r>
              <a:rPr lang="ru-RU" sz="900" b="1" cap="all" dirty="0">
                <a:solidFill>
                  <a:schemeClr val="bg1"/>
                </a:solidFill>
              </a:rPr>
              <a:t>права на повторную подачу жалобы</a:t>
            </a:r>
            <a:endParaRPr lang="en-US" sz="900" b="1" cap="all" dirty="0">
              <a:solidFill>
                <a:schemeClr val="bg1"/>
              </a:solidFill>
            </a:endParaRPr>
          </a:p>
        </p:txBody>
      </p:sp>
      <p:sp>
        <p:nvSpPr>
          <p:cNvPr id="99" name="Freeform 6">
            <a:extLst>
              <a:ext uri="{FF2B5EF4-FFF2-40B4-BE49-F238E27FC236}">
                <a16:creationId xmlns="" xmlns:a16="http://schemas.microsoft.com/office/drawing/2014/main" id="{550374A2-C940-B04B-A2A1-5EEE32EE12C3}"/>
              </a:ext>
            </a:extLst>
          </p:cNvPr>
          <p:cNvSpPr>
            <a:spLocks/>
          </p:cNvSpPr>
          <p:nvPr/>
        </p:nvSpPr>
        <p:spPr bwMode="auto">
          <a:xfrm>
            <a:off x="3802997" y="2632357"/>
            <a:ext cx="2428128" cy="2356625"/>
          </a:xfrm>
          <a:custGeom>
            <a:avLst/>
            <a:gdLst>
              <a:gd name="T0" fmla="*/ 749 w 1174"/>
              <a:gd name="T1" fmla="*/ 58 h 1320"/>
              <a:gd name="T2" fmla="*/ 425 w 1174"/>
              <a:gd name="T3" fmla="*/ 58 h 1320"/>
              <a:gd name="T4" fmla="*/ 0 w 1174"/>
              <a:gd name="T5" fmla="*/ 304 h 1320"/>
              <a:gd name="T6" fmla="*/ 0 w 1174"/>
              <a:gd name="T7" fmla="*/ 794 h 1320"/>
              <a:gd name="T8" fmla="*/ 162 w 1174"/>
              <a:gd name="T9" fmla="*/ 1074 h 1320"/>
              <a:gd name="T10" fmla="*/ 587 w 1174"/>
              <a:gd name="T11" fmla="*/ 1320 h 1320"/>
              <a:gd name="T12" fmla="*/ 1012 w 1174"/>
              <a:gd name="T13" fmla="*/ 1074 h 1320"/>
              <a:gd name="T14" fmla="*/ 1174 w 1174"/>
              <a:gd name="T15" fmla="*/ 794 h 1320"/>
              <a:gd name="T16" fmla="*/ 1174 w 1174"/>
              <a:gd name="T17" fmla="*/ 304 h 1320"/>
              <a:gd name="T18" fmla="*/ 749 w 1174"/>
              <a:gd name="T19" fmla="*/ 58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4" h="1320">
                <a:moveTo>
                  <a:pt x="749" y="58"/>
                </a:moveTo>
                <a:cubicBezTo>
                  <a:pt x="649" y="0"/>
                  <a:pt x="525" y="0"/>
                  <a:pt x="425" y="58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794"/>
                  <a:pt x="0" y="794"/>
                  <a:pt x="0" y="794"/>
                </a:cubicBezTo>
                <a:cubicBezTo>
                  <a:pt x="0" y="910"/>
                  <a:pt x="62" y="1017"/>
                  <a:pt x="162" y="1074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1012" y="1074"/>
                  <a:pt x="1012" y="1074"/>
                  <a:pt x="1012" y="1074"/>
                </a:cubicBezTo>
                <a:cubicBezTo>
                  <a:pt x="1112" y="1017"/>
                  <a:pt x="1174" y="910"/>
                  <a:pt x="1174" y="794"/>
                </a:cubicBezTo>
                <a:cubicBezTo>
                  <a:pt x="1174" y="304"/>
                  <a:pt x="1174" y="304"/>
                  <a:pt x="1174" y="304"/>
                </a:cubicBezTo>
                <a:lnTo>
                  <a:pt x="749" y="58"/>
                </a:lnTo>
                <a:close/>
              </a:path>
            </a:pathLst>
          </a:custGeom>
          <a:gradFill>
            <a:gsLst>
              <a:gs pos="0">
                <a:srgbClr val="00B7FF">
                  <a:alpha val="0"/>
                </a:srgbClr>
              </a:gs>
              <a:gs pos="60000">
                <a:srgbClr val="00AAFF">
                  <a:alpha val="28000"/>
                </a:srgbClr>
              </a:gs>
            </a:gsLst>
            <a:lin ang="8400000" scaled="0"/>
          </a:gradFill>
          <a:ln w="1905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09"/>
            <a:endParaRPr lang="ru-RU" sz="1300" dirty="0"/>
          </a:p>
        </p:txBody>
      </p:sp>
      <p:sp>
        <p:nvSpPr>
          <p:cNvPr id="100" name="Текст 15">
            <a:extLst>
              <a:ext uri="{FF2B5EF4-FFF2-40B4-BE49-F238E27FC236}">
                <a16:creationId xmlns="" xmlns:a16="http://schemas.microsoft.com/office/drawing/2014/main" id="{F65F5DC1-1922-D440-BBBA-BC720382970F}"/>
              </a:ext>
            </a:extLst>
          </p:cNvPr>
          <p:cNvSpPr txBox="1">
            <a:spLocks/>
          </p:cNvSpPr>
          <p:nvPr/>
        </p:nvSpPr>
        <p:spPr>
          <a:xfrm>
            <a:off x="3213121" y="3312168"/>
            <a:ext cx="2718996" cy="1134126"/>
          </a:xfrm>
          <a:prstGeom prst="rect">
            <a:avLst/>
          </a:prstGeom>
        </p:spPr>
        <p:txBody>
          <a:bodyPr lIns="68571" tIns="34285" rIns="68571" bIns="34285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200" b="1" cap="all" dirty="0">
                <a:solidFill>
                  <a:srgbClr val="005AA9"/>
                </a:solidFill>
              </a:rPr>
              <a:t>Ранее подавалась жалоба по аналогичным основаниям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Freeform 6">
            <a:extLst>
              <a:ext uri="{FF2B5EF4-FFF2-40B4-BE49-F238E27FC236}">
                <a16:creationId xmlns="" xmlns:a16="http://schemas.microsoft.com/office/drawing/2014/main" id="{5925AD2E-D682-B34A-BD9F-38BC96865CB0}"/>
              </a:ext>
            </a:extLst>
          </p:cNvPr>
          <p:cNvSpPr>
            <a:spLocks/>
          </p:cNvSpPr>
          <p:nvPr/>
        </p:nvSpPr>
        <p:spPr bwMode="auto">
          <a:xfrm>
            <a:off x="5955191" y="2524058"/>
            <a:ext cx="2606578" cy="2356625"/>
          </a:xfrm>
          <a:custGeom>
            <a:avLst/>
            <a:gdLst>
              <a:gd name="T0" fmla="*/ 749 w 1174"/>
              <a:gd name="T1" fmla="*/ 58 h 1320"/>
              <a:gd name="T2" fmla="*/ 425 w 1174"/>
              <a:gd name="T3" fmla="*/ 58 h 1320"/>
              <a:gd name="T4" fmla="*/ 0 w 1174"/>
              <a:gd name="T5" fmla="*/ 304 h 1320"/>
              <a:gd name="T6" fmla="*/ 0 w 1174"/>
              <a:gd name="T7" fmla="*/ 794 h 1320"/>
              <a:gd name="T8" fmla="*/ 162 w 1174"/>
              <a:gd name="T9" fmla="*/ 1074 h 1320"/>
              <a:gd name="T10" fmla="*/ 587 w 1174"/>
              <a:gd name="T11" fmla="*/ 1320 h 1320"/>
              <a:gd name="T12" fmla="*/ 1012 w 1174"/>
              <a:gd name="T13" fmla="*/ 1074 h 1320"/>
              <a:gd name="T14" fmla="*/ 1174 w 1174"/>
              <a:gd name="T15" fmla="*/ 794 h 1320"/>
              <a:gd name="T16" fmla="*/ 1174 w 1174"/>
              <a:gd name="T17" fmla="*/ 304 h 1320"/>
              <a:gd name="T18" fmla="*/ 749 w 1174"/>
              <a:gd name="T19" fmla="*/ 58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4" h="1320">
                <a:moveTo>
                  <a:pt x="749" y="58"/>
                </a:moveTo>
                <a:cubicBezTo>
                  <a:pt x="649" y="0"/>
                  <a:pt x="525" y="0"/>
                  <a:pt x="425" y="58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794"/>
                  <a:pt x="0" y="794"/>
                  <a:pt x="0" y="794"/>
                </a:cubicBezTo>
                <a:cubicBezTo>
                  <a:pt x="0" y="910"/>
                  <a:pt x="62" y="1017"/>
                  <a:pt x="162" y="1074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1012" y="1074"/>
                  <a:pt x="1012" y="1074"/>
                  <a:pt x="1012" y="1074"/>
                </a:cubicBezTo>
                <a:cubicBezTo>
                  <a:pt x="1112" y="1017"/>
                  <a:pt x="1174" y="910"/>
                  <a:pt x="1174" y="794"/>
                </a:cubicBezTo>
                <a:cubicBezTo>
                  <a:pt x="1174" y="304"/>
                  <a:pt x="1174" y="304"/>
                  <a:pt x="1174" y="304"/>
                </a:cubicBezTo>
                <a:lnTo>
                  <a:pt x="749" y="58"/>
                </a:lnTo>
                <a:close/>
              </a:path>
            </a:pathLst>
          </a:custGeom>
          <a:gradFill>
            <a:gsLst>
              <a:gs pos="17000">
                <a:srgbClr val="00B7FF"/>
              </a:gs>
              <a:gs pos="100000">
                <a:srgbClr val="384AF4"/>
              </a:gs>
              <a:gs pos="35000">
                <a:srgbClr val="00AAFF"/>
              </a:gs>
            </a:gsLst>
            <a:lin ang="8400000" scaled="0"/>
          </a:gradFill>
          <a:ln w="19050">
            <a:gradFill>
              <a:gsLst>
                <a:gs pos="0">
                  <a:srgbClr val="00CEFF">
                    <a:lumMod val="39000"/>
                    <a:lumOff val="61000"/>
                  </a:srgbClr>
                </a:gs>
                <a:gs pos="85000">
                  <a:srgbClr val="00CEFF"/>
                </a:gs>
                <a:gs pos="45000">
                  <a:srgbClr val="C8D1FF"/>
                </a:gs>
                <a:gs pos="16000">
                  <a:srgbClr val="2F60F6"/>
                </a:gs>
                <a:gs pos="61000">
                  <a:srgbClr val="384AF4">
                    <a:alpha val="84000"/>
                  </a:srgbClr>
                </a:gs>
                <a:gs pos="100000">
                  <a:srgbClr val="00CEFF">
                    <a:lumMod val="22000"/>
                    <a:lumOff val="78000"/>
                  </a:srgbClr>
                </a:gs>
              </a:gsLst>
              <a:lin ang="18000000" scaled="0"/>
            </a:gradFill>
          </a:ln>
          <a:effectLst>
            <a:outerShdw blurRad="419100" dist="139700" dir="2400000" sx="103000" sy="103000" algn="tl" rotWithShape="0">
              <a:prstClr val="black">
                <a:alpha val="12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09"/>
            <a:endParaRPr lang="ru-RU" sz="1300" dirty="0"/>
          </a:p>
        </p:txBody>
      </p:sp>
      <p:sp>
        <p:nvSpPr>
          <p:cNvPr id="102" name="Текст 15">
            <a:extLst>
              <a:ext uri="{FF2B5EF4-FFF2-40B4-BE49-F238E27FC236}">
                <a16:creationId xmlns="" xmlns:a16="http://schemas.microsoft.com/office/drawing/2014/main" id="{F65F5DC1-1922-D440-BBBA-BC720382970F}"/>
              </a:ext>
            </a:extLst>
          </p:cNvPr>
          <p:cNvSpPr txBox="1">
            <a:spLocks/>
          </p:cNvSpPr>
          <p:nvPr/>
        </p:nvSpPr>
        <p:spPr>
          <a:xfrm>
            <a:off x="5955191" y="3134374"/>
            <a:ext cx="2718996" cy="1134126"/>
          </a:xfrm>
          <a:prstGeom prst="rect">
            <a:avLst/>
          </a:prstGeom>
        </p:spPr>
        <p:txBody>
          <a:bodyPr lIns="68571" tIns="34285" rIns="68571" bIns="34285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cap="all" dirty="0">
                <a:solidFill>
                  <a:schemeClr val="tx1"/>
                </a:solidFill>
              </a:rPr>
              <a:t>до принятия решения по жалобе налоговый спор о том же предмете и по тем же основаниям был разрешен судом</a:t>
            </a:r>
          </a:p>
        </p:txBody>
      </p:sp>
      <p:grpSp>
        <p:nvGrpSpPr>
          <p:cNvPr id="103" name="Group 8"/>
          <p:cNvGrpSpPr/>
          <p:nvPr/>
        </p:nvGrpSpPr>
        <p:grpSpPr>
          <a:xfrm>
            <a:off x="1641005" y="893951"/>
            <a:ext cx="192013" cy="192013"/>
            <a:chOff x="0" y="0"/>
            <a:chExt cx="6350000" cy="6350000"/>
          </a:xfrm>
        </p:grpSpPr>
        <p:sp>
          <p:nvSpPr>
            <p:cNvPr id="104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105" name="Group 8"/>
          <p:cNvGrpSpPr/>
          <p:nvPr/>
        </p:nvGrpSpPr>
        <p:grpSpPr>
          <a:xfrm>
            <a:off x="4091947" y="1181977"/>
            <a:ext cx="192013" cy="192013"/>
            <a:chOff x="0" y="0"/>
            <a:chExt cx="6350000" cy="6350000"/>
          </a:xfrm>
        </p:grpSpPr>
        <p:sp>
          <p:nvSpPr>
            <p:cNvPr id="106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107" name="Group 8"/>
          <p:cNvGrpSpPr/>
          <p:nvPr/>
        </p:nvGrpSpPr>
        <p:grpSpPr>
          <a:xfrm>
            <a:off x="6569937" y="955543"/>
            <a:ext cx="192013" cy="192013"/>
            <a:chOff x="0" y="0"/>
            <a:chExt cx="6350000" cy="6350000"/>
          </a:xfrm>
        </p:grpSpPr>
        <p:sp>
          <p:nvSpPr>
            <p:cNvPr id="108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109" name="Group 8"/>
          <p:cNvGrpSpPr/>
          <p:nvPr/>
        </p:nvGrpSpPr>
        <p:grpSpPr>
          <a:xfrm>
            <a:off x="2433548" y="2702668"/>
            <a:ext cx="192013" cy="192013"/>
            <a:chOff x="0" y="0"/>
            <a:chExt cx="6350000" cy="6350000"/>
          </a:xfrm>
        </p:grpSpPr>
        <p:sp>
          <p:nvSpPr>
            <p:cNvPr id="110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111" name="Group 8"/>
          <p:cNvGrpSpPr/>
          <p:nvPr/>
        </p:nvGrpSpPr>
        <p:grpSpPr>
          <a:xfrm>
            <a:off x="4921054" y="2979453"/>
            <a:ext cx="192013" cy="192013"/>
            <a:chOff x="0" y="0"/>
            <a:chExt cx="6350000" cy="6350000"/>
          </a:xfrm>
        </p:grpSpPr>
        <p:sp>
          <p:nvSpPr>
            <p:cNvPr id="112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113" name="Group 8"/>
          <p:cNvGrpSpPr/>
          <p:nvPr/>
        </p:nvGrpSpPr>
        <p:grpSpPr>
          <a:xfrm>
            <a:off x="7122676" y="2773492"/>
            <a:ext cx="192013" cy="192013"/>
            <a:chOff x="0" y="0"/>
            <a:chExt cx="6350000" cy="6350000"/>
          </a:xfrm>
        </p:grpSpPr>
        <p:sp>
          <p:nvSpPr>
            <p:cNvPr id="114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</p:spTree>
    <p:extLst>
      <p:ext uri="{BB962C8B-B14F-4D97-AF65-F5344CB8AC3E}">
        <p14:creationId xmlns:p14="http://schemas.microsoft.com/office/powerpoint/2010/main" val="23518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7904" y="1069694"/>
            <a:ext cx="3026684" cy="1695938"/>
          </a:xfrm>
        </p:spPr>
        <p:txBody>
          <a:bodyPr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ДАТА ПОСТУПЛЕНИЯ</a:t>
            </a:r>
          </a:p>
          <a:p>
            <a:pPr defTabSz="1043056">
              <a:spcBef>
                <a:spcPct val="0"/>
              </a:spcBef>
            </a:pPr>
            <a:endParaRPr lang="ru-RU" b="1" cap="all" dirty="0" smtClean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defTabSz="1043056">
              <a:spcBef>
                <a:spcPct val="0"/>
              </a:spcBef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СРОК, К ОТОРОМУ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ДОЛЖНО</a:t>
            </a:r>
            <a:endParaRPr lang="en-US" sz="1200" b="1" cap="all" dirty="0" smtClean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1043056">
              <a:spcBef>
                <a:spcPct val="0"/>
              </a:spcBef>
            </a:pP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БЫТЬ 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РАССМОТРЕНО </a:t>
            </a:r>
            <a:endParaRPr lang="ru-RU" sz="1200" b="1" cap="all" dirty="0" smtClean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1043056">
              <a:spcBef>
                <a:spcPct val="0"/>
              </a:spcBef>
            </a:pP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ОБРАЩЕНИЕ</a:t>
            </a:r>
            <a:endParaRPr lang="ru-RU" sz="1200" b="1" cap="all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1043056">
              <a:spcBef>
                <a:spcPct val="0"/>
              </a:spcBef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defTabSz="1043056">
              <a:spcBef>
                <a:spcPct val="0"/>
              </a:spcBef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ИНФОРМАЦИЯ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</a:p>
          <a:p>
            <a:pPr defTabSz="1043056">
              <a:spcBef>
                <a:spcPct val="0"/>
              </a:spcBef>
            </a:pP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ПРОДЛЕНИИ 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СРОКА РАССМОТРЕНИЯ</a:t>
            </a:r>
          </a:p>
          <a:p>
            <a:pPr defTabSz="1043056">
              <a:spcBef>
                <a:spcPct val="0"/>
              </a:spcBef>
            </a:pPr>
            <a:endParaRPr lang="ru-RU" b="1" cap="all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1043056">
              <a:spcBef>
                <a:spcPct val="0"/>
              </a:spcBef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СВЕДЕНИЯ О РЕЗУЛЬТАТАХ РАССМОТРЕНИЯ</a:t>
            </a:r>
          </a:p>
          <a:p>
            <a:pPr defTabSz="1043056">
              <a:spcBef>
                <a:spcPct val="0"/>
              </a:spcBef>
            </a:pPr>
            <a:endParaRPr lang="ru-RU" b="1" cap="all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1043056">
              <a:spcBef>
                <a:spcPct val="0"/>
              </a:spcBef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РЕКВИЗИТЫ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РЕШЕНИЯ</a:t>
            </a:r>
          </a:p>
          <a:p>
            <a:pPr defTabSz="1043056">
              <a:spcBef>
                <a:spcPct val="0"/>
              </a:spcBef>
            </a:pPr>
            <a:endParaRPr lang="ru-RU" sz="1200" b="1" cap="all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5" y="4605713"/>
            <a:ext cx="619711" cy="473876"/>
          </a:xfrm>
        </p:spPr>
        <p:txBody>
          <a:bodyPr>
            <a:normAutofit/>
          </a:bodyPr>
          <a:lstStyle/>
          <a:p>
            <a:pPr>
              <a:defRPr/>
            </a:pPr>
            <a:fld id="{C1E3F255-BAAB-4729-82CB-36BD993839D8}" type="slidenum">
              <a:rPr lang="ru-RU" sz="2000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1111120" y="202007"/>
            <a:ext cx="7791551" cy="59192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1043056">
              <a:lnSpc>
                <a:spcPct val="100000"/>
              </a:lnSpc>
            </a:pPr>
            <a:r>
              <a:rPr lang="ru-RU" sz="2000" dirty="0"/>
              <a:t>ИНТЕРНЕТ – СЕРВИС </a:t>
            </a:r>
            <a:r>
              <a:rPr lang="ru-RU" sz="2000" dirty="0" smtClean="0"/>
              <a:t>ФНС России «</a:t>
            </a:r>
            <a:r>
              <a:rPr lang="ru-RU" sz="2000" dirty="0"/>
              <a:t>УЗНАТЬ О ЖАЛОБЕ»</a:t>
            </a:r>
            <a:endParaRPr lang="ru-RU" sz="2000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695570" y="789355"/>
            <a:ext cx="5572368" cy="57833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8" y="1117678"/>
            <a:ext cx="3973504" cy="390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27972" y="522647"/>
            <a:ext cx="1709040" cy="61850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cap="all" dirty="0">
                <a:solidFill>
                  <a:srgbClr val="FF2D2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www.nalog.gov.ru</a:t>
            </a:r>
            <a:endParaRPr lang="ru-RU" sz="1800" b="1" cap="all" dirty="0">
              <a:solidFill>
                <a:srgbClr val="FF2D2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7" name="Group 8"/>
          <p:cNvGrpSpPr/>
          <p:nvPr/>
        </p:nvGrpSpPr>
        <p:grpSpPr>
          <a:xfrm>
            <a:off x="6171931" y="1117678"/>
            <a:ext cx="192013" cy="192013"/>
            <a:chOff x="0" y="0"/>
            <a:chExt cx="6350000" cy="6350000"/>
          </a:xfrm>
        </p:grpSpPr>
        <p:sp>
          <p:nvSpPr>
            <p:cNvPr id="18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19" name="Group 8"/>
          <p:cNvGrpSpPr/>
          <p:nvPr/>
        </p:nvGrpSpPr>
        <p:grpSpPr>
          <a:xfrm>
            <a:off x="6174654" y="1668622"/>
            <a:ext cx="192013" cy="192013"/>
            <a:chOff x="0" y="0"/>
            <a:chExt cx="6350000" cy="6350000"/>
          </a:xfrm>
        </p:grpSpPr>
        <p:sp>
          <p:nvSpPr>
            <p:cNvPr id="20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21" name="Group 8"/>
          <p:cNvGrpSpPr/>
          <p:nvPr/>
        </p:nvGrpSpPr>
        <p:grpSpPr>
          <a:xfrm>
            <a:off x="6174226" y="2224936"/>
            <a:ext cx="192013" cy="192013"/>
            <a:chOff x="0" y="0"/>
            <a:chExt cx="6350000" cy="6350000"/>
          </a:xfrm>
        </p:grpSpPr>
        <p:sp>
          <p:nvSpPr>
            <p:cNvPr id="22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23" name="Group 8"/>
          <p:cNvGrpSpPr/>
          <p:nvPr/>
        </p:nvGrpSpPr>
        <p:grpSpPr>
          <a:xfrm>
            <a:off x="6172359" y="2713168"/>
            <a:ext cx="195656" cy="192013"/>
            <a:chOff x="14121" y="0"/>
            <a:chExt cx="6337896" cy="6350000"/>
          </a:xfrm>
        </p:grpSpPr>
        <p:sp>
          <p:nvSpPr>
            <p:cNvPr id="24" name="Freeform 9"/>
            <p:cNvSpPr/>
            <p:nvPr/>
          </p:nvSpPr>
          <p:spPr>
            <a:xfrm>
              <a:off x="14121" y="0"/>
              <a:ext cx="6337896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25" name="Group 8"/>
          <p:cNvGrpSpPr/>
          <p:nvPr/>
        </p:nvGrpSpPr>
        <p:grpSpPr>
          <a:xfrm>
            <a:off x="6176431" y="3183865"/>
            <a:ext cx="192013" cy="192013"/>
            <a:chOff x="0" y="0"/>
            <a:chExt cx="6350000" cy="6350000"/>
          </a:xfrm>
        </p:grpSpPr>
        <p:sp>
          <p:nvSpPr>
            <p:cNvPr id="26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pic>
        <p:nvPicPr>
          <p:cNvPr id="27" name="Picture 7"/>
          <p:cNvPicPr>
            <a:picLocks noChangeAspect="1"/>
          </p:cNvPicPr>
          <p:nvPr/>
        </p:nvPicPr>
        <p:blipFill>
          <a:blip r:embed="rId4">
            <a:alphaModFix amt="80000"/>
          </a:blip>
          <a:srcRect l="40023" r="40023"/>
          <a:stretch>
            <a:fillRect/>
          </a:stretch>
        </p:blipFill>
        <p:spPr>
          <a:xfrm>
            <a:off x="429194" y="1117678"/>
            <a:ext cx="1618314" cy="390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654" y="1259800"/>
            <a:ext cx="3078268" cy="2498539"/>
          </a:xfrm>
        </p:spPr>
        <p:txBody>
          <a:bodyPr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ПОМОГАЕТ НАЛОГОПЛАТЕЛЬЩИКАМ ОЦЕНИТЬ СВОИ НАЛОГОВЫЕ РИСКИ</a:t>
            </a:r>
          </a:p>
          <a:p>
            <a:pPr defTabSz="1043056">
              <a:spcBef>
                <a:spcPct val="0"/>
              </a:spcBef>
            </a:pPr>
            <a:endParaRPr lang="ru-RU" b="1" cap="all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defTabSz="1043056">
              <a:spcBef>
                <a:spcPct val="0"/>
              </a:spcBef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ТРЕБУЕТ РЕГИСТРАЦИИ</a:t>
            </a:r>
          </a:p>
          <a:p>
            <a:pPr defTabSz="1043056">
              <a:spcBef>
                <a:spcPct val="0"/>
              </a:spcBef>
            </a:pPr>
            <a:endParaRPr lang="ru-RU" b="1" cap="all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defTabSz="1043056">
              <a:spcBef>
                <a:spcPct val="0"/>
              </a:spcBef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ПОИСК ПО РЕКВИЗИТАМ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:</a:t>
            </a:r>
          </a:p>
          <a:p>
            <a:pPr defTabSz="1043056">
              <a:spcBef>
                <a:spcPct val="0"/>
              </a:spcBef>
            </a:pP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+mj-cs"/>
              </a:rPr>
              <a:t>* </a:t>
            </a:r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НАЛОГОВЫЙ ОРГАН</a:t>
            </a:r>
          </a:p>
          <a:p>
            <a:pPr defTabSz="1043056">
              <a:spcBef>
                <a:spcPct val="0"/>
              </a:spcBef>
            </a:pP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* </a:t>
            </a:r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КАТЕГОРИЯ НАЛОГОПЛАТЕЛЬЩИКОВ</a:t>
            </a:r>
          </a:p>
          <a:p>
            <a:pPr defTabSz="1043056">
              <a:spcBef>
                <a:spcPct val="0"/>
              </a:spcBef>
            </a:pPr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ВИД И ТЕМА СПОРА</a:t>
            </a:r>
          </a:p>
          <a:p>
            <a:pPr defTabSz="1043056">
              <a:spcBef>
                <a:spcPct val="0"/>
              </a:spcBef>
            </a:pPr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ВИД НАЛОГА</a:t>
            </a:r>
          </a:p>
          <a:p>
            <a:pPr defTabSz="1043056">
              <a:spcBef>
                <a:spcPct val="0"/>
              </a:spcBef>
            </a:pPr>
            <a:r>
              <a:rPr lang="ru-RU" sz="900" b="1" cap="all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СТАТЬЯ НАЛОГОВОГО КОДЕКСА</a:t>
            </a:r>
          </a:p>
          <a:p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1E3F255-BAAB-4729-82CB-36BD993839D8}" type="slidenum">
              <a:rPr lang="ru-RU" sz="2000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1152244" y="197433"/>
            <a:ext cx="7588800" cy="59192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1043056">
              <a:lnSpc>
                <a:spcPct val="100000"/>
              </a:lnSpc>
            </a:pPr>
            <a:r>
              <a:rPr lang="ru-RU" sz="1800" dirty="0"/>
              <a:t>ИНТЕРНЕТ – </a:t>
            </a:r>
            <a:r>
              <a:rPr lang="ru-RU" sz="1800" dirty="0" smtClean="0"/>
              <a:t>СЕРВИС ФНС России </a:t>
            </a:r>
            <a:r>
              <a:rPr lang="ru-RU" sz="1800" dirty="0"/>
              <a:t>«Решения по жалобам»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570" y="789355"/>
            <a:ext cx="5572368" cy="57833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80" y="681925"/>
            <a:ext cx="4541003" cy="432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495" y="484678"/>
            <a:ext cx="1709040" cy="61850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cap="all" dirty="0">
                <a:solidFill>
                  <a:srgbClr val="FF2D2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www.nalog.gov.ru</a:t>
            </a:r>
            <a:endParaRPr lang="ru-RU" sz="1800" b="1" cap="all" dirty="0">
              <a:solidFill>
                <a:srgbClr val="FF2D2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5" name="Group 8"/>
          <p:cNvGrpSpPr/>
          <p:nvPr/>
        </p:nvGrpSpPr>
        <p:grpSpPr>
          <a:xfrm>
            <a:off x="411145" y="1367692"/>
            <a:ext cx="192013" cy="192013"/>
            <a:chOff x="0" y="0"/>
            <a:chExt cx="6350000" cy="6350000"/>
          </a:xfrm>
        </p:grpSpPr>
        <p:sp>
          <p:nvSpPr>
            <p:cNvPr id="16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17" name="Group 8"/>
          <p:cNvGrpSpPr/>
          <p:nvPr/>
        </p:nvGrpSpPr>
        <p:grpSpPr>
          <a:xfrm>
            <a:off x="410289" y="1791505"/>
            <a:ext cx="192013" cy="192013"/>
            <a:chOff x="0" y="0"/>
            <a:chExt cx="6350000" cy="6350000"/>
          </a:xfrm>
        </p:grpSpPr>
        <p:sp>
          <p:nvSpPr>
            <p:cNvPr id="18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19" name="Group 8"/>
          <p:cNvGrpSpPr/>
          <p:nvPr/>
        </p:nvGrpSpPr>
        <p:grpSpPr>
          <a:xfrm>
            <a:off x="410717" y="2196177"/>
            <a:ext cx="192013" cy="192013"/>
            <a:chOff x="0" y="0"/>
            <a:chExt cx="6350000" cy="6350000"/>
          </a:xfrm>
        </p:grpSpPr>
        <p:sp>
          <p:nvSpPr>
            <p:cNvPr id="20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pic>
        <p:nvPicPr>
          <p:cNvPr id="24" name="Picture 10"/>
          <p:cNvPicPr>
            <a:picLocks noChangeAspect="1"/>
          </p:cNvPicPr>
          <p:nvPr/>
        </p:nvPicPr>
        <p:blipFill>
          <a:blip r:embed="rId4">
            <a:alphaModFix amt="80000"/>
          </a:blip>
          <a:srcRect t="3197" b="3197"/>
          <a:stretch>
            <a:fillRect/>
          </a:stretch>
        </p:blipFill>
        <p:spPr>
          <a:xfrm>
            <a:off x="411574" y="3062382"/>
            <a:ext cx="3432006" cy="19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3" y="906329"/>
            <a:ext cx="2436688" cy="20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178" y="3103346"/>
            <a:ext cx="8229823" cy="857250"/>
          </a:xfrm>
        </p:spPr>
        <p:txBody>
          <a:bodyPr rtlCol="0">
            <a:normAutofit/>
          </a:bodyPr>
          <a:lstStyle/>
          <a:p>
            <a:pPr algn="ctr" defTabSz="366636">
              <a:defRPr/>
            </a:pPr>
            <a:r>
              <a:rPr lang="ru-RU" sz="39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Благодарю за внимание 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5" y="241069"/>
            <a:ext cx="1330036" cy="8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81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19908</TotalTime>
  <Words>541</Words>
  <Application>Microsoft Office PowerPoint</Application>
  <PresentationFormat>Экран (16:9)</PresentationFormat>
  <Paragraphs>98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Презентация PowerPoint</vt:lpstr>
      <vt:lpstr>Презентация PowerPoint</vt:lpstr>
      <vt:lpstr>СРОКИ подачи жалобы </vt:lpstr>
      <vt:lpstr>   Способы подачи жалобы  </vt:lpstr>
      <vt:lpstr>Презентация PowerPoint</vt:lpstr>
      <vt:lpstr>ИНТЕРНЕТ – СЕРВИС ФНС России «УЗНАТЬ О ЖАЛОБЕ»</vt:lpstr>
      <vt:lpstr>ИНТЕРНЕТ – СЕРВИС ФНС России «Решения по жалобам»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Плутаева Наталья Анатольевна</cp:lastModifiedBy>
  <cp:revision>949</cp:revision>
  <cp:lastPrinted>2017-12-08T11:24:34Z</cp:lastPrinted>
  <dcterms:created xsi:type="dcterms:W3CDTF">2014-02-04T14:06:09Z</dcterms:created>
  <dcterms:modified xsi:type="dcterms:W3CDTF">2022-09-16T09:17:33Z</dcterms:modified>
</cp:coreProperties>
</file>